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0" r:id="rId1"/>
    <p:sldMasterId id="2147483667" r:id="rId2"/>
  </p:sldMasterIdLst>
  <p:notesMasterIdLst>
    <p:notesMasterId r:id="rId18"/>
  </p:notesMasterIdLst>
  <p:handoutMasterIdLst>
    <p:handoutMasterId r:id="rId19"/>
  </p:handoutMasterIdLst>
  <p:sldIdLst>
    <p:sldId id="308" r:id="rId3"/>
    <p:sldId id="287" r:id="rId4"/>
    <p:sldId id="309" r:id="rId5"/>
    <p:sldId id="310" r:id="rId6"/>
    <p:sldId id="311" r:id="rId7"/>
    <p:sldId id="312" r:id="rId8"/>
    <p:sldId id="313" r:id="rId9"/>
    <p:sldId id="314" r:id="rId10"/>
    <p:sldId id="315" r:id="rId11"/>
    <p:sldId id="316" r:id="rId12"/>
    <p:sldId id="317" r:id="rId13"/>
    <p:sldId id="318" r:id="rId14"/>
    <p:sldId id="319" r:id="rId15"/>
    <p:sldId id="320" r:id="rId16"/>
    <p:sldId id="321"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73" userDrawn="1">
          <p15:clr>
            <a:srgbClr val="A4A3A4"/>
          </p15:clr>
        </p15:guide>
        <p15:guide id="2" pos="24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2626"/>
    <a:srgbClr val="EEB21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90" autoAdjust="0"/>
    <p:restoredTop sz="91213"/>
  </p:normalViewPr>
  <p:slideViewPr>
    <p:cSldViewPr snapToGrid="0" snapToObjects="1">
      <p:cViewPr varScale="1">
        <p:scale>
          <a:sx n="129" d="100"/>
          <a:sy n="129" d="100"/>
        </p:scale>
        <p:origin x="1120" y="184"/>
      </p:cViewPr>
      <p:guideLst>
        <p:guide orient="horz" pos="773"/>
        <p:guide pos="244"/>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8" d="100"/>
          <a:sy n="78" d="100"/>
        </p:scale>
        <p:origin x="2912"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C9B2D6-463D-8C4E-B200-1EB6928574B6}" type="doc">
      <dgm:prSet loTypeId="urn:microsoft.com/office/officeart/2005/8/layout/radial3" loCatId="" qsTypeId="urn:microsoft.com/office/officeart/2005/8/quickstyle/simple1" qsCatId="simple" csTypeId="urn:microsoft.com/office/officeart/2005/8/colors/accent1_2" csCatId="accent1" phldr="1"/>
      <dgm:spPr/>
      <dgm:t>
        <a:bodyPr/>
        <a:lstStyle/>
        <a:p>
          <a:endParaRPr lang="en-US"/>
        </a:p>
      </dgm:t>
    </dgm:pt>
    <dgm:pt modelId="{F49AD4C9-7487-6440-A6CC-55981F08DD7D}">
      <dgm:prSet phldrT="[Text]"/>
      <dgm:spPr/>
      <dgm:t>
        <a:bodyPr/>
        <a:lstStyle/>
        <a:p>
          <a:r>
            <a:rPr lang="en-US" dirty="0"/>
            <a:t>Recommendation to City</a:t>
          </a:r>
        </a:p>
      </dgm:t>
    </dgm:pt>
    <dgm:pt modelId="{48C4B7AD-EA00-804A-9FD8-C3E04C4E0657}" type="parTrans" cxnId="{A4C703ED-9757-7448-AA92-DEC30406808E}">
      <dgm:prSet/>
      <dgm:spPr/>
      <dgm:t>
        <a:bodyPr/>
        <a:lstStyle/>
        <a:p>
          <a:endParaRPr lang="en-US"/>
        </a:p>
      </dgm:t>
    </dgm:pt>
    <dgm:pt modelId="{15DB4CD8-E547-D641-B1A1-E7614B013EB1}" type="sibTrans" cxnId="{A4C703ED-9757-7448-AA92-DEC30406808E}">
      <dgm:prSet/>
      <dgm:spPr/>
      <dgm:t>
        <a:bodyPr/>
        <a:lstStyle/>
        <a:p>
          <a:endParaRPr lang="en-US"/>
        </a:p>
      </dgm:t>
    </dgm:pt>
    <dgm:pt modelId="{C7A5C113-010A-1B44-87D0-24A952BED928}">
      <dgm:prSet phldrT="[Text]"/>
      <dgm:spPr/>
      <dgm:t>
        <a:bodyPr/>
        <a:lstStyle/>
        <a:p>
          <a:r>
            <a:rPr lang="en-US" dirty="0"/>
            <a:t>Expenses</a:t>
          </a:r>
        </a:p>
      </dgm:t>
    </dgm:pt>
    <dgm:pt modelId="{4C2023C3-2424-DB4C-AF5C-A9E59816986D}" type="parTrans" cxnId="{698C7F96-28F0-2D4B-8FCF-8674AE6851BE}">
      <dgm:prSet/>
      <dgm:spPr/>
      <dgm:t>
        <a:bodyPr/>
        <a:lstStyle/>
        <a:p>
          <a:endParaRPr lang="en-US"/>
        </a:p>
      </dgm:t>
    </dgm:pt>
    <dgm:pt modelId="{28D57827-F333-AF4B-9FDD-21F4A2680F37}" type="sibTrans" cxnId="{698C7F96-28F0-2D4B-8FCF-8674AE6851BE}">
      <dgm:prSet/>
      <dgm:spPr/>
      <dgm:t>
        <a:bodyPr/>
        <a:lstStyle/>
        <a:p>
          <a:endParaRPr lang="en-US"/>
        </a:p>
      </dgm:t>
    </dgm:pt>
    <dgm:pt modelId="{1ED40A9F-4FB7-8F49-812A-71AF12F4B4DF}">
      <dgm:prSet phldrT="[Text]"/>
      <dgm:spPr/>
      <dgm:t>
        <a:bodyPr/>
        <a:lstStyle/>
        <a:p>
          <a:r>
            <a:rPr lang="en-US" dirty="0"/>
            <a:t>Revenue</a:t>
          </a:r>
        </a:p>
      </dgm:t>
    </dgm:pt>
    <dgm:pt modelId="{15B3D62B-68FF-5C44-980F-71A2178D97DC}" type="parTrans" cxnId="{DF9D51EE-4A54-2D48-B166-EE89CCEDD25C}">
      <dgm:prSet/>
      <dgm:spPr/>
      <dgm:t>
        <a:bodyPr/>
        <a:lstStyle/>
        <a:p>
          <a:endParaRPr lang="en-US"/>
        </a:p>
      </dgm:t>
    </dgm:pt>
    <dgm:pt modelId="{8B12E3A3-80CE-2941-87EF-069A552B3A80}" type="sibTrans" cxnId="{DF9D51EE-4A54-2D48-B166-EE89CCEDD25C}">
      <dgm:prSet/>
      <dgm:spPr/>
      <dgm:t>
        <a:bodyPr/>
        <a:lstStyle/>
        <a:p>
          <a:endParaRPr lang="en-US"/>
        </a:p>
      </dgm:t>
    </dgm:pt>
    <dgm:pt modelId="{34D76408-C6CA-BF44-B010-786545A66F57}">
      <dgm:prSet phldrT="[Text]"/>
      <dgm:spPr/>
      <dgm:t>
        <a:bodyPr/>
        <a:lstStyle/>
        <a:p>
          <a:r>
            <a:rPr lang="en-US" dirty="0"/>
            <a:t>Profit</a:t>
          </a:r>
        </a:p>
      </dgm:t>
    </dgm:pt>
    <dgm:pt modelId="{EA1E27F5-08B1-8043-89F0-298B046516F3}" type="parTrans" cxnId="{2CBF45CE-A30A-C94A-BC85-D8CB456D5793}">
      <dgm:prSet/>
      <dgm:spPr/>
      <dgm:t>
        <a:bodyPr/>
        <a:lstStyle/>
        <a:p>
          <a:endParaRPr lang="en-US"/>
        </a:p>
      </dgm:t>
    </dgm:pt>
    <dgm:pt modelId="{0E5C8DFE-1122-E445-9FA2-6A77E7CC160B}" type="sibTrans" cxnId="{2CBF45CE-A30A-C94A-BC85-D8CB456D5793}">
      <dgm:prSet/>
      <dgm:spPr/>
      <dgm:t>
        <a:bodyPr/>
        <a:lstStyle/>
        <a:p>
          <a:endParaRPr lang="en-US"/>
        </a:p>
      </dgm:t>
    </dgm:pt>
    <dgm:pt modelId="{8323834F-D98D-6042-A58E-FF4D95780497}">
      <dgm:prSet phldrT="[Text]"/>
      <dgm:spPr/>
      <dgm:t>
        <a:bodyPr/>
        <a:lstStyle/>
        <a:p>
          <a:r>
            <a:rPr lang="en-US" dirty="0"/>
            <a:t>Break-Even Point</a:t>
          </a:r>
        </a:p>
      </dgm:t>
    </dgm:pt>
    <dgm:pt modelId="{027242E4-F105-1649-845E-D0BDF995D542}" type="parTrans" cxnId="{DFB3D8F2-B0DA-8646-84D6-9491B6F1CA55}">
      <dgm:prSet/>
      <dgm:spPr/>
      <dgm:t>
        <a:bodyPr/>
        <a:lstStyle/>
        <a:p>
          <a:endParaRPr lang="en-US"/>
        </a:p>
      </dgm:t>
    </dgm:pt>
    <dgm:pt modelId="{D6E958FB-03F4-5441-9974-E5D19EB3A2FF}" type="sibTrans" cxnId="{DFB3D8F2-B0DA-8646-84D6-9491B6F1CA55}">
      <dgm:prSet/>
      <dgm:spPr/>
      <dgm:t>
        <a:bodyPr/>
        <a:lstStyle/>
        <a:p>
          <a:endParaRPr lang="en-US"/>
        </a:p>
      </dgm:t>
    </dgm:pt>
    <dgm:pt modelId="{888BD8F4-91F5-FB41-91BE-3DECE72842E1}" type="pres">
      <dgm:prSet presAssocID="{7EC9B2D6-463D-8C4E-B200-1EB6928574B6}" presName="composite" presStyleCnt="0">
        <dgm:presLayoutVars>
          <dgm:chMax val="1"/>
          <dgm:dir/>
          <dgm:resizeHandles val="exact"/>
        </dgm:presLayoutVars>
      </dgm:prSet>
      <dgm:spPr/>
    </dgm:pt>
    <dgm:pt modelId="{5141A901-4F7A-AB4E-AE25-FA18594620E0}" type="pres">
      <dgm:prSet presAssocID="{7EC9B2D6-463D-8C4E-B200-1EB6928574B6}" presName="radial" presStyleCnt="0">
        <dgm:presLayoutVars>
          <dgm:animLvl val="ctr"/>
        </dgm:presLayoutVars>
      </dgm:prSet>
      <dgm:spPr/>
    </dgm:pt>
    <dgm:pt modelId="{41C78C01-D252-C54A-AC9E-97A9024E0899}" type="pres">
      <dgm:prSet presAssocID="{F49AD4C9-7487-6440-A6CC-55981F08DD7D}" presName="centerShape" presStyleLbl="vennNode1" presStyleIdx="0" presStyleCnt="5"/>
      <dgm:spPr/>
    </dgm:pt>
    <dgm:pt modelId="{7C7576C5-5F04-B745-8FCF-B0720DDBF73A}" type="pres">
      <dgm:prSet presAssocID="{C7A5C113-010A-1B44-87D0-24A952BED928}" presName="node" presStyleLbl="vennNode1" presStyleIdx="1" presStyleCnt="5">
        <dgm:presLayoutVars>
          <dgm:bulletEnabled val="1"/>
        </dgm:presLayoutVars>
      </dgm:prSet>
      <dgm:spPr/>
    </dgm:pt>
    <dgm:pt modelId="{74FD2A40-30FC-CF48-ABE9-1CC7CA8535CD}" type="pres">
      <dgm:prSet presAssocID="{1ED40A9F-4FB7-8F49-812A-71AF12F4B4DF}" presName="node" presStyleLbl="vennNode1" presStyleIdx="2" presStyleCnt="5">
        <dgm:presLayoutVars>
          <dgm:bulletEnabled val="1"/>
        </dgm:presLayoutVars>
      </dgm:prSet>
      <dgm:spPr/>
    </dgm:pt>
    <dgm:pt modelId="{E8FE2D1F-794A-F542-BB08-A248DE382124}" type="pres">
      <dgm:prSet presAssocID="{34D76408-C6CA-BF44-B010-786545A66F57}" presName="node" presStyleLbl="vennNode1" presStyleIdx="3" presStyleCnt="5">
        <dgm:presLayoutVars>
          <dgm:bulletEnabled val="1"/>
        </dgm:presLayoutVars>
      </dgm:prSet>
      <dgm:spPr/>
    </dgm:pt>
    <dgm:pt modelId="{D907F5BE-F5FF-EB4F-B2E5-97B4845499AA}" type="pres">
      <dgm:prSet presAssocID="{8323834F-D98D-6042-A58E-FF4D95780497}" presName="node" presStyleLbl="vennNode1" presStyleIdx="4" presStyleCnt="5">
        <dgm:presLayoutVars>
          <dgm:bulletEnabled val="1"/>
        </dgm:presLayoutVars>
      </dgm:prSet>
      <dgm:spPr/>
    </dgm:pt>
  </dgm:ptLst>
  <dgm:cxnLst>
    <dgm:cxn modelId="{11966D11-6688-6540-84C9-02DB8D425BE5}" type="presOf" srcId="{F49AD4C9-7487-6440-A6CC-55981F08DD7D}" destId="{41C78C01-D252-C54A-AC9E-97A9024E0899}" srcOrd="0" destOrd="0" presId="urn:microsoft.com/office/officeart/2005/8/layout/radial3"/>
    <dgm:cxn modelId="{9D9E3583-8486-F84C-A62B-DFC523D4B97F}" type="presOf" srcId="{34D76408-C6CA-BF44-B010-786545A66F57}" destId="{E8FE2D1F-794A-F542-BB08-A248DE382124}" srcOrd="0" destOrd="0" presId="urn:microsoft.com/office/officeart/2005/8/layout/radial3"/>
    <dgm:cxn modelId="{CB964B83-3CC1-1C49-9D21-BF0F13A21C09}" type="presOf" srcId="{1ED40A9F-4FB7-8F49-812A-71AF12F4B4DF}" destId="{74FD2A40-30FC-CF48-ABE9-1CC7CA8535CD}" srcOrd="0" destOrd="0" presId="urn:microsoft.com/office/officeart/2005/8/layout/radial3"/>
    <dgm:cxn modelId="{698C7F96-28F0-2D4B-8FCF-8674AE6851BE}" srcId="{F49AD4C9-7487-6440-A6CC-55981F08DD7D}" destId="{C7A5C113-010A-1B44-87D0-24A952BED928}" srcOrd="0" destOrd="0" parTransId="{4C2023C3-2424-DB4C-AF5C-A9E59816986D}" sibTransId="{28D57827-F333-AF4B-9FDD-21F4A2680F37}"/>
    <dgm:cxn modelId="{5C336BB2-20DB-6C4A-9C9A-61C7D906165A}" type="presOf" srcId="{C7A5C113-010A-1B44-87D0-24A952BED928}" destId="{7C7576C5-5F04-B745-8FCF-B0720DDBF73A}" srcOrd="0" destOrd="0" presId="urn:microsoft.com/office/officeart/2005/8/layout/radial3"/>
    <dgm:cxn modelId="{1CEDE0B8-B8EC-D749-93A9-24A3C7922143}" type="presOf" srcId="{7EC9B2D6-463D-8C4E-B200-1EB6928574B6}" destId="{888BD8F4-91F5-FB41-91BE-3DECE72842E1}" srcOrd="0" destOrd="0" presId="urn:microsoft.com/office/officeart/2005/8/layout/radial3"/>
    <dgm:cxn modelId="{32FF3FC4-4EFF-D143-AE23-223A59A0F801}" type="presOf" srcId="{8323834F-D98D-6042-A58E-FF4D95780497}" destId="{D907F5BE-F5FF-EB4F-B2E5-97B4845499AA}" srcOrd="0" destOrd="0" presId="urn:microsoft.com/office/officeart/2005/8/layout/radial3"/>
    <dgm:cxn modelId="{2CBF45CE-A30A-C94A-BC85-D8CB456D5793}" srcId="{F49AD4C9-7487-6440-A6CC-55981F08DD7D}" destId="{34D76408-C6CA-BF44-B010-786545A66F57}" srcOrd="2" destOrd="0" parTransId="{EA1E27F5-08B1-8043-89F0-298B046516F3}" sibTransId="{0E5C8DFE-1122-E445-9FA2-6A77E7CC160B}"/>
    <dgm:cxn modelId="{A4C703ED-9757-7448-AA92-DEC30406808E}" srcId="{7EC9B2D6-463D-8C4E-B200-1EB6928574B6}" destId="{F49AD4C9-7487-6440-A6CC-55981F08DD7D}" srcOrd="0" destOrd="0" parTransId="{48C4B7AD-EA00-804A-9FD8-C3E04C4E0657}" sibTransId="{15DB4CD8-E547-D641-B1A1-E7614B013EB1}"/>
    <dgm:cxn modelId="{DF9D51EE-4A54-2D48-B166-EE89CCEDD25C}" srcId="{F49AD4C9-7487-6440-A6CC-55981F08DD7D}" destId="{1ED40A9F-4FB7-8F49-812A-71AF12F4B4DF}" srcOrd="1" destOrd="0" parTransId="{15B3D62B-68FF-5C44-980F-71A2178D97DC}" sibTransId="{8B12E3A3-80CE-2941-87EF-069A552B3A80}"/>
    <dgm:cxn modelId="{DFB3D8F2-B0DA-8646-84D6-9491B6F1CA55}" srcId="{F49AD4C9-7487-6440-A6CC-55981F08DD7D}" destId="{8323834F-D98D-6042-A58E-FF4D95780497}" srcOrd="3" destOrd="0" parTransId="{027242E4-F105-1649-845E-D0BDF995D542}" sibTransId="{D6E958FB-03F4-5441-9974-E5D19EB3A2FF}"/>
    <dgm:cxn modelId="{9EA8ECFA-8940-D94A-95D5-782760A65CC0}" type="presParOf" srcId="{888BD8F4-91F5-FB41-91BE-3DECE72842E1}" destId="{5141A901-4F7A-AB4E-AE25-FA18594620E0}" srcOrd="0" destOrd="0" presId="urn:microsoft.com/office/officeart/2005/8/layout/radial3"/>
    <dgm:cxn modelId="{2D6181F9-5B54-0140-9D90-40C4E580277B}" type="presParOf" srcId="{5141A901-4F7A-AB4E-AE25-FA18594620E0}" destId="{41C78C01-D252-C54A-AC9E-97A9024E0899}" srcOrd="0" destOrd="0" presId="urn:microsoft.com/office/officeart/2005/8/layout/radial3"/>
    <dgm:cxn modelId="{081FC964-07FE-3E4C-8595-3E3DD0ED5C57}" type="presParOf" srcId="{5141A901-4F7A-AB4E-AE25-FA18594620E0}" destId="{7C7576C5-5F04-B745-8FCF-B0720DDBF73A}" srcOrd="1" destOrd="0" presId="urn:microsoft.com/office/officeart/2005/8/layout/radial3"/>
    <dgm:cxn modelId="{27035C48-2AF0-9743-93F5-DCDC21A5C0CA}" type="presParOf" srcId="{5141A901-4F7A-AB4E-AE25-FA18594620E0}" destId="{74FD2A40-30FC-CF48-ABE9-1CC7CA8535CD}" srcOrd="2" destOrd="0" presId="urn:microsoft.com/office/officeart/2005/8/layout/radial3"/>
    <dgm:cxn modelId="{5C3F3556-D093-2D4B-ABED-1420C212F892}" type="presParOf" srcId="{5141A901-4F7A-AB4E-AE25-FA18594620E0}" destId="{E8FE2D1F-794A-F542-BB08-A248DE382124}" srcOrd="3" destOrd="0" presId="urn:microsoft.com/office/officeart/2005/8/layout/radial3"/>
    <dgm:cxn modelId="{454F1024-3AED-AE4E-92E0-5C73CE3C5782}" type="presParOf" srcId="{5141A901-4F7A-AB4E-AE25-FA18594620E0}" destId="{D907F5BE-F5FF-EB4F-B2E5-97B4845499AA}"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C78C01-D252-C54A-AC9E-97A9024E0899}">
      <dsp:nvSpPr>
        <dsp:cNvPr id="0" name=""/>
        <dsp:cNvSpPr/>
      </dsp:nvSpPr>
      <dsp:spPr>
        <a:xfrm>
          <a:off x="1512335" y="1028941"/>
          <a:ext cx="2563329" cy="2563329"/>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Recommendation to City</a:t>
          </a:r>
        </a:p>
      </dsp:txBody>
      <dsp:txXfrm>
        <a:off x="1887726" y="1404332"/>
        <a:ext cx="1812547" cy="1812547"/>
      </dsp:txXfrm>
    </dsp:sp>
    <dsp:sp modelId="{7C7576C5-5F04-B745-8FCF-B0720DDBF73A}">
      <dsp:nvSpPr>
        <dsp:cNvPr id="0" name=""/>
        <dsp:cNvSpPr/>
      </dsp:nvSpPr>
      <dsp:spPr>
        <a:xfrm>
          <a:off x="2153167" y="457"/>
          <a:ext cx="1281664" cy="128166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Expenses</a:t>
          </a:r>
        </a:p>
      </dsp:txBody>
      <dsp:txXfrm>
        <a:off x="2340862" y="188152"/>
        <a:ext cx="906274" cy="906274"/>
      </dsp:txXfrm>
    </dsp:sp>
    <dsp:sp modelId="{74FD2A40-30FC-CF48-ABE9-1CC7CA8535CD}">
      <dsp:nvSpPr>
        <dsp:cNvPr id="0" name=""/>
        <dsp:cNvSpPr/>
      </dsp:nvSpPr>
      <dsp:spPr>
        <a:xfrm>
          <a:off x="3822484" y="1669774"/>
          <a:ext cx="1281664" cy="128166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Revenue</a:t>
          </a:r>
        </a:p>
      </dsp:txBody>
      <dsp:txXfrm>
        <a:off x="4010179" y="1857469"/>
        <a:ext cx="906274" cy="906274"/>
      </dsp:txXfrm>
    </dsp:sp>
    <dsp:sp modelId="{E8FE2D1F-794A-F542-BB08-A248DE382124}">
      <dsp:nvSpPr>
        <dsp:cNvPr id="0" name=""/>
        <dsp:cNvSpPr/>
      </dsp:nvSpPr>
      <dsp:spPr>
        <a:xfrm>
          <a:off x="2153167" y="3339090"/>
          <a:ext cx="1281664" cy="128166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Profit</a:t>
          </a:r>
        </a:p>
      </dsp:txBody>
      <dsp:txXfrm>
        <a:off x="2340862" y="3526785"/>
        <a:ext cx="906274" cy="906274"/>
      </dsp:txXfrm>
    </dsp:sp>
    <dsp:sp modelId="{D907F5BE-F5FF-EB4F-B2E5-97B4845499AA}">
      <dsp:nvSpPr>
        <dsp:cNvPr id="0" name=""/>
        <dsp:cNvSpPr/>
      </dsp:nvSpPr>
      <dsp:spPr>
        <a:xfrm>
          <a:off x="483851" y="1669774"/>
          <a:ext cx="1281664" cy="128166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Break-Even Point</a:t>
          </a:r>
        </a:p>
      </dsp:txBody>
      <dsp:txXfrm>
        <a:off x="671546" y="1857469"/>
        <a:ext cx="906274" cy="906274"/>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3A11448-F62D-7549-B17A-98DDF2C51452}" type="datetimeFigureOut">
              <a:rPr lang="en-US" smtClean="0"/>
              <a:t>7/24/18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F0338D9-67CC-EB40-A9D1-F59811F5E066}" type="slidenum">
              <a:rPr lang="en-US" smtClean="0"/>
              <a:t>‹#›</a:t>
            </a:fld>
            <a:endParaRPr lang="en-US"/>
          </a:p>
        </p:txBody>
      </p:sp>
    </p:spTree>
    <p:extLst>
      <p:ext uri="{BB962C8B-B14F-4D97-AF65-F5344CB8AC3E}">
        <p14:creationId xmlns:p14="http://schemas.microsoft.com/office/powerpoint/2010/main" val="20327061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3830CA-3533-8C42-BB31-C4E00A43FF85}" type="datetimeFigureOut">
              <a:rPr lang="en-US" smtClean="0"/>
              <a:t>7/24/18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BE1C9F-DB49-434F-8B7F-736F3F36828B}" type="slidenum">
              <a:rPr lang="en-US" smtClean="0"/>
              <a:t>‹#›</a:t>
            </a:fld>
            <a:endParaRPr lang="en-US"/>
          </a:p>
        </p:txBody>
      </p:sp>
    </p:spTree>
    <p:extLst>
      <p:ext uri="{BB962C8B-B14F-4D97-AF65-F5344CB8AC3E}">
        <p14:creationId xmlns:p14="http://schemas.microsoft.com/office/powerpoint/2010/main" val="2159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sure that students are putting in the information into its correct location, then finish out the bottom of Table 2. </a:t>
            </a:r>
          </a:p>
        </p:txBody>
      </p:sp>
      <p:sp>
        <p:nvSpPr>
          <p:cNvPr id="4" name="Slide Number Placeholder 3"/>
          <p:cNvSpPr>
            <a:spLocks noGrp="1"/>
          </p:cNvSpPr>
          <p:nvPr>
            <p:ph type="sldNum" sz="quarter" idx="10"/>
          </p:nvPr>
        </p:nvSpPr>
        <p:spPr/>
        <p:txBody>
          <a:bodyPr/>
          <a:lstStyle/>
          <a:p>
            <a:fld id="{61BE1C9F-DB49-434F-8B7F-736F3F36828B}" type="slidenum">
              <a:rPr lang="en-US" smtClean="0"/>
              <a:t>9</a:t>
            </a:fld>
            <a:endParaRPr lang="en-US"/>
          </a:p>
        </p:txBody>
      </p:sp>
    </p:spTree>
    <p:extLst>
      <p:ext uri="{BB962C8B-B14F-4D97-AF65-F5344CB8AC3E}">
        <p14:creationId xmlns:p14="http://schemas.microsoft.com/office/powerpoint/2010/main" val="1923439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will need to color code the matrix according to the guide provided within the student text. This will ultimately provide the visual that they will use to write their final recommendation letter. </a:t>
            </a:r>
          </a:p>
        </p:txBody>
      </p:sp>
      <p:sp>
        <p:nvSpPr>
          <p:cNvPr id="4" name="Slide Number Placeholder 3"/>
          <p:cNvSpPr>
            <a:spLocks noGrp="1"/>
          </p:cNvSpPr>
          <p:nvPr>
            <p:ph type="sldNum" sz="quarter" idx="10"/>
          </p:nvPr>
        </p:nvSpPr>
        <p:spPr/>
        <p:txBody>
          <a:bodyPr/>
          <a:lstStyle/>
          <a:p>
            <a:fld id="{61BE1C9F-DB49-434F-8B7F-736F3F36828B}" type="slidenum">
              <a:rPr lang="en-US" smtClean="0"/>
              <a:t>15</a:t>
            </a:fld>
            <a:endParaRPr lang="en-US"/>
          </a:p>
        </p:txBody>
      </p:sp>
    </p:spTree>
    <p:extLst>
      <p:ext uri="{BB962C8B-B14F-4D97-AF65-F5344CB8AC3E}">
        <p14:creationId xmlns:p14="http://schemas.microsoft.com/office/powerpoint/2010/main" val="30742370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67110" y="1557867"/>
            <a:ext cx="6795913" cy="2235200"/>
          </a:xfrm>
          <a:prstGeom prst="rect">
            <a:avLst/>
          </a:prstGeom>
        </p:spPr>
        <p:txBody>
          <a:bodyPr anchor="b" anchorCtr="0">
            <a:noAutofit/>
          </a:bodyPr>
          <a:lstStyle>
            <a:lvl1pPr algn="l">
              <a:lnSpc>
                <a:spcPts val="4800"/>
              </a:lnSpc>
              <a:defRPr b="1" cap="all" spc="200">
                <a:solidFill>
                  <a:schemeClr val="tx1">
                    <a:lumMod val="50000"/>
                    <a:lumOff val="50000"/>
                  </a:schemeClr>
                </a:solidFill>
              </a:defRPr>
            </a:lvl1pPr>
          </a:lstStyle>
          <a:p>
            <a:r>
              <a:rPr lang="en-US" dirty="0"/>
              <a:t>Click to edit Master title SLIDE</a:t>
            </a:r>
          </a:p>
        </p:txBody>
      </p:sp>
      <p:sp>
        <p:nvSpPr>
          <p:cNvPr id="3" name="Subtitle 2"/>
          <p:cNvSpPr>
            <a:spLocks noGrp="1"/>
          </p:cNvSpPr>
          <p:nvPr>
            <p:ph type="subTitle" idx="1"/>
          </p:nvPr>
        </p:nvSpPr>
        <p:spPr>
          <a:xfrm>
            <a:off x="4967109" y="4275667"/>
            <a:ext cx="6795913" cy="1202267"/>
          </a:xfrm>
          <a:prstGeom prst="rect">
            <a:avLst/>
          </a:prstGeom>
        </p:spPr>
        <p:txBody>
          <a:bodyPr>
            <a:noAutofit/>
          </a:bodyPr>
          <a:lstStyle>
            <a:lvl1pPr marL="0" indent="0" algn="l">
              <a:lnSpc>
                <a:spcPts val="2800"/>
              </a:lnSpc>
              <a:buNone/>
              <a:defRPr sz="2400" cap="all" spc="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027251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67110" y="1557867"/>
            <a:ext cx="6795913" cy="2235200"/>
          </a:xfrm>
          <a:prstGeom prst="rect">
            <a:avLst/>
          </a:prstGeom>
        </p:spPr>
        <p:txBody>
          <a:bodyPr anchor="b" anchorCtr="0">
            <a:noAutofit/>
          </a:bodyPr>
          <a:lstStyle>
            <a:lvl1pPr algn="l">
              <a:lnSpc>
                <a:spcPts val="4800"/>
              </a:lnSpc>
              <a:defRPr b="1" cap="all" spc="200">
                <a:solidFill>
                  <a:schemeClr val="tx1">
                    <a:lumMod val="50000"/>
                    <a:lumOff val="50000"/>
                  </a:schemeClr>
                </a:solidFill>
              </a:defRPr>
            </a:lvl1pPr>
          </a:lstStyle>
          <a:p>
            <a:r>
              <a:rPr lang="en-US" dirty="0"/>
              <a:t>Click to edit Master title SLIDE</a:t>
            </a:r>
          </a:p>
        </p:txBody>
      </p:sp>
      <p:sp>
        <p:nvSpPr>
          <p:cNvPr id="3" name="Subtitle 2"/>
          <p:cNvSpPr>
            <a:spLocks noGrp="1"/>
          </p:cNvSpPr>
          <p:nvPr>
            <p:ph type="subTitle" idx="1"/>
          </p:nvPr>
        </p:nvSpPr>
        <p:spPr>
          <a:xfrm>
            <a:off x="4967109" y="4275667"/>
            <a:ext cx="6795913" cy="1202267"/>
          </a:xfrm>
          <a:prstGeom prst="rect">
            <a:avLst/>
          </a:prstGeom>
        </p:spPr>
        <p:txBody>
          <a:bodyPr>
            <a:noAutofit/>
          </a:bodyPr>
          <a:lstStyle>
            <a:lvl1pPr marL="0" indent="0" algn="l">
              <a:lnSpc>
                <a:spcPts val="2800"/>
              </a:lnSpc>
              <a:buNone/>
              <a:defRPr sz="2400" cap="all" spc="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744983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413933"/>
            <a:ext cx="11830756" cy="4749800"/>
          </a:xfrm>
        </p:spPr>
        <p:txBody>
          <a:bodyPr>
            <a:noAutofit/>
          </a:bodyPr>
          <a:lstStyle>
            <a:lvl1pPr marL="0" indent="0">
              <a:spcAft>
                <a:spcPts val="600"/>
              </a:spcAft>
              <a:buFontTx/>
              <a:buNone/>
              <a:defRPr sz="2400"/>
            </a:lvl1pPr>
            <a:lvl2pPr marL="466344" indent="-285750">
              <a:spcAft>
                <a:spcPts val="600"/>
              </a:spcAft>
              <a:buFont typeface="Lucida Grande"/>
              <a:buChar char="•"/>
              <a:defRPr sz="2100"/>
            </a:lvl2pPr>
            <a:lvl3pPr>
              <a:spcAft>
                <a:spcPts val="600"/>
              </a:spcAft>
              <a:defRPr sz="21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7" name="Title 6"/>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092362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1" y="1600200"/>
            <a:ext cx="5588000" cy="4621678"/>
          </a:xfrm>
        </p:spPr>
        <p:txBody>
          <a:bodyPr lIns="274320" rIns="274320"/>
          <a:lstStyle>
            <a:lvl1pPr>
              <a:spcAft>
                <a:spcPts val="600"/>
              </a:spcAft>
              <a:defRPr sz="2400">
                <a:solidFill>
                  <a:schemeClr val="bg1">
                    <a:lumMod val="85000"/>
                    <a:lumOff val="15000"/>
                  </a:schemeClr>
                </a:solidFill>
              </a:defRPr>
            </a:lvl1pPr>
            <a:lvl2pPr>
              <a:spcAft>
                <a:spcPts val="600"/>
              </a:spcAft>
              <a:defRPr sz="1800">
                <a:solidFill>
                  <a:schemeClr val="bg1">
                    <a:lumMod val="85000"/>
                    <a:lumOff val="15000"/>
                  </a:schemeClr>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084714" y="1600200"/>
            <a:ext cx="5802487" cy="4621678"/>
          </a:xfrm>
        </p:spPr>
        <p:txBody>
          <a:bodyPr lIns="274320" rIns="274320"/>
          <a:lstStyle>
            <a:lvl1pPr>
              <a:spcAft>
                <a:spcPts val="600"/>
              </a:spcAft>
              <a:defRPr sz="2400">
                <a:solidFill>
                  <a:schemeClr val="bg1">
                    <a:lumMod val="85000"/>
                    <a:lumOff val="15000"/>
                  </a:schemeClr>
                </a:solidFill>
              </a:defRPr>
            </a:lvl1pPr>
            <a:lvl2pPr>
              <a:spcAft>
                <a:spcPts val="600"/>
              </a:spcAft>
              <a:defRPr sz="1800">
                <a:solidFill>
                  <a:schemeClr val="bg1">
                    <a:lumMod val="85000"/>
                    <a:lumOff val="15000"/>
                  </a:schemeClr>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166170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pictur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3"/>
          <p:cNvSpPr>
            <a:spLocks noGrp="1"/>
          </p:cNvSpPr>
          <p:nvPr>
            <p:ph type="pic" sz="quarter" idx="10"/>
          </p:nvPr>
        </p:nvSpPr>
        <p:spPr>
          <a:xfrm>
            <a:off x="338666" y="1371600"/>
            <a:ext cx="5621868" cy="2253044"/>
          </a:xfrm>
        </p:spPr>
        <p:txBody>
          <a:bodyPr/>
          <a:lstStyle/>
          <a:p>
            <a:endParaRPr lang="en-US" dirty="0"/>
          </a:p>
        </p:txBody>
      </p:sp>
      <p:sp>
        <p:nvSpPr>
          <p:cNvPr id="4" name="Picture Placeholder 3"/>
          <p:cNvSpPr>
            <a:spLocks noGrp="1"/>
          </p:cNvSpPr>
          <p:nvPr>
            <p:ph type="pic" sz="quarter" idx="11"/>
          </p:nvPr>
        </p:nvSpPr>
        <p:spPr>
          <a:xfrm>
            <a:off x="6208889" y="1371600"/>
            <a:ext cx="5610579" cy="2253044"/>
          </a:xfrm>
        </p:spPr>
        <p:txBody>
          <a:bodyPr/>
          <a:lstStyle/>
          <a:p>
            <a:endParaRPr lang="en-US"/>
          </a:p>
        </p:txBody>
      </p:sp>
      <p:sp>
        <p:nvSpPr>
          <p:cNvPr id="5" name="Picture Placeholder 3"/>
          <p:cNvSpPr>
            <a:spLocks noGrp="1"/>
          </p:cNvSpPr>
          <p:nvPr>
            <p:ph type="pic" sz="quarter" idx="12"/>
          </p:nvPr>
        </p:nvSpPr>
        <p:spPr>
          <a:xfrm>
            <a:off x="338666" y="3784601"/>
            <a:ext cx="5621868" cy="2459799"/>
          </a:xfrm>
        </p:spPr>
        <p:txBody>
          <a:bodyPr/>
          <a:lstStyle/>
          <a:p>
            <a:endParaRPr lang="en-US"/>
          </a:p>
        </p:txBody>
      </p:sp>
      <p:sp>
        <p:nvSpPr>
          <p:cNvPr id="6" name="Picture Placeholder 3"/>
          <p:cNvSpPr>
            <a:spLocks noGrp="1"/>
          </p:cNvSpPr>
          <p:nvPr>
            <p:ph type="pic" sz="quarter" idx="13"/>
          </p:nvPr>
        </p:nvSpPr>
        <p:spPr>
          <a:xfrm>
            <a:off x="6208889" y="3784600"/>
            <a:ext cx="5610579" cy="2459800"/>
          </a:xfrm>
        </p:spPr>
        <p:txBody>
          <a:bodyPr/>
          <a:lstStyle/>
          <a:p>
            <a:endParaRPr lang="en-US"/>
          </a:p>
        </p:txBody>
      </p:sp>
    </p:spTree>
    <p:extLst>
      <p:ext uri="{BB962C8B-B14F-4D97-AF65-F5344CB8AC3E}">
        <p14:creationId xmlns:p14="http://schemas.microsoft.com/office/powerpoint/2010/main" val="1729135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pictur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3"/>
          <p:cNvSpPr>
            <a:spLocks noGrp="1"/>
          </p:cNvSpPr>
          <p:nvPr>
            <p:ph type="pic" sz="quarter" idx="10"/>
          </p:nvPr>
        </p:nvSpPr>
        <p:spPr>
          <a:xfrm>
            <a:off x="349956" y="1329267"/>
            <a:ext cx="3668888" cy="1400218"/>
          </a:xfrm>
        </p:spPr>
        <p:txBody>
          <a:bodyPr/>
          <a:lstStyle/>
          <a:p>
            <a:endParaRPr lang="en-US"/>
          </a:p>
        </p:txBody>
      </p:sp>
      <p:sp>
        <p:nvSpPr>
          <p:cNvPr id="6" name="Picture Placeholder 3"/>
          <p:cNvSpPr>
            <a:spLocks noGrp="1"/>
          </p:cNvSpPr>
          <p:nvPr>
            <p:ph type="pic" sz="quarter" idx="12"/>
          </p:nvPr>
        </p:nvSpPr>
        <p:spPr>
          <a:xfrm>
            <a:off x="8123701" y="1329267"/>
            <a:ext cx="3740924" cy="1400218"/>
          </a:xfrm>
        </p:spPr>
        <p:txBody>
          <a:bodyPr/>
          <a:lstStyle/>
          <a:p>
            <a:endParaRPr lang="en-US"/>
          </a:p>
        </p:txBody>
      </p:sp>
      <p:sp>
        <p:nvSpPr>
          <p:cNvPr id="7" name="Picture Placeholder 3"/>
          <p:cNvSpPr>
            <a:spLocks noGrp="1"/>
          </p:cNvSpPr>
          <p:nvPr>
            <p:ph type="pic" sz="quarter" idx="13"/>
          </p:nvPr>
        </p:nvSpPr>
        <p:spPr>
          <a:xfrm>
            <a:off x="4176890" y="1329267"/>
            <a:ext cx="3826933" cy="1400218"/>
          </a:xfrm>
        </p:spPr>
        <p:txBody>
          <a:bodyPr/>
          <a:lstStyle/>
          <a:p>
            <a:endParaRPr lang="en-US"/>
          </a:p>
        </p:txBody>
      </p:sp>
      <p:sp>
        <p:nvSpPr>
          <p:cNvPr id="8" name="Picture Placeholder 3"/>
          <p:cNvSpPr>
            <a:spLocks noGrp="1"/>
          </p:cNvSpPr>
          <p:nvPr>
            <p:ph type="pic" sz="quarter" idx="14"/>
          </p:nvPr>
        </p:nvSpPr>
        <p:spPr>
          <a:xfrm>
            <a:off x="349956" y="2946400"/>
            <a:ext cx="3668888" cy="1514524"/>
          </a:xfrm>
        </p:spPr>
        <p:txBody>
          <a:bodyPr/>
          <a:lstStyle/>
          <a:p>
            <a:endParaRPr lang="en-US"/>
          </a:p>
        </p:txBody>
      </p:sp>
      <p:sp>
        <p:nvSpPr>
          <p:cNvPr id="9" name="Picture Placeholder 3"/>
          <p:cNvSpPr>
            <a:spLocks noGrp="1"/>
          </p:cNvSpPr>
          <p:nvPr>
            <p:ph type="pic" sz="quarter" idx="15"/>
          </p:nvPr>
        </p:nvSpPr>
        <p:spPr>
          <a:xfrm>
            <a:off x="8123701" y="2946400"/>
            <a:ext cx="3740924" cy="1514524"/>
          </a:xfrm>
        </p:spPr>
        <p:txBody>
          <a:bodyPr/>
          <a:lstStyle/>
          <a:p>
            <a:endParaRPr lang="en-US"/>
          </a:p>
        </p:txBody>
      </p:sp>
      <p:sp>
        <p:nvSpPr>
          <p:cNvPr id="10" name="Picture Placeholder 3"/>
          <p:cNvSpPr>
            <a:spLocks noGrp="1"/>
          </p:cNvSpPr>
          <p:nvPr>
            <p:ph type="pic" sz="quarter" idx="16"/>
          </p:nvPr>
        </p:nvSpPr>
        <p:spPr>
          <a:xfrm>
            <a:off x="4176890" y="2946400"/>
            <a:ext cx="3826933" cy="1514524"/>
          </a:xfrm>
        </p:spPr>
        <p:txBody>
          <a:bodyPr/>
          <a:lstStyle/>
          <a:p>
            <a:endParaRPr lang="en-US"/>
          </a:p>
        </p:txBody>
      </p:sp>
      <p:sp>
        <p:nvSpPr>
          <p:cNvPr id="11" name="Picture Placeholder 3"/>
          <p:cNvSpPr>
            <a:spLocks noGrp="1"/>
          </p:cNvSpPr>
          <p:nvPr>
            <p:ph type="pic" sz="quarter" idx="17"/>
          </p:nvPr>
        </p:nvSpPr>
        <p:spPr>
          <a:xfrm>
            <a:off x="349956" y="4677839"/>
            <a:ext cx="3668888" cy="1507682"/>
          </a:xfrm>
        </p:spPr>
        <p:txBody>
          <a:bodyPr/>
          <a:lstStyle/>
          <a:p>
            <a:endParaRPr lang="en-US"/>
          </a:p>
        </p:txBody>
      </p:sp>
      <p:sp>
        <p:nvSpPr>
          <p:cNvPr id="12" name="Picture Placeholder 3"/>
          <p:cNvSpPr>
            <a:spLocks noGrp="1"/>
          </p:cNvSpPr>
          <p:nvPr>
            <p:ph type="pic" sz="quarter" idx="18"/>
          </p:nvPr>
        </p:nvSpPr>
        <p:spPr>
          <a:xfrm>
            <a:off x="8123701" y="4677839"/>
            <a:ext cx="3740923" cy="1507682"/>
          </a:xfrm>
        </p:spPr>
        <p:txBody>
          <a:bodyPr/>
          <a:lstStyle/>
          <a:p>
            <a:endParaRPr lang="en-US"/>
          </a:p>
        </p:txBody>
      </p:sp>
      <p:sp>
        <p:nvSpPr>
          <p:cNvPr id="13" name="Picture Placeholder 3"/>
          <p:cNvSpPr>
            <a:spLocks noGrp="1"/>
          </p:cNvSpPr>
          <p:nvPr>
            <p:ph type="pic" sz="quarter" idx="19"/>
          </p:nvPr>
        </p:nvSpPr>
        <p:spPr>
          <a:xfrm>
            <a:off x="4176890" y="4677839"/>
            <a:ext cx="3826933" cy="1507682"/>
          </a:xfrm>
        </p:spPr>
        <p:txBody>
          <a:bodyPr/>
          <a:lstStyle/>
          <a:p>
            <a:endParaRPr lang="en-US"/>
          </a:p>
        </p:txBody>
      </p:sp>
    </p:spTree>
    <p:extLst>
      <p:ext uri="{BB962C8B-B14F-4D97-AF65-F5344CB8AC3E}">
        <p14:creationId xmlns:p14="http://schemas.microsoft.com/office/powerpoint/2010/main" val="3357477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012981321"/>
      </p:ext>
    </p:extLst>
  </p:cSld>
  <p:clrMap bg1="lt1" tx1="dk1" bg2="lt2" tx2="dk2" accent1="accent1" accent2="accent2" accent3="accent3" accent4="accent4" accent5="accent5" accent6="accent6" hlink="hlink" folHlink="folHlink"/>
  <p:sldLayoutIdLst>
    <p:sldLayoutId id="2147483681" r:id="rId1"/>
    <p:sldLayoutId id="2147483682" r:id="rId2"/>
  </p:sldLayoutIdLst>
  <p:txStyles>
    <p:titleStyle>
      <a:lvl1pPr algn="l"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6830291" cy="991352"/>
          </a:xfrm>
          <a:prstGeom prst="rect">
            <a:avLst/>
          </a:prstGeom>
          <a:noFill/>
        </p:spPr>
        <p:txBody>
          <a:bodyPr vert="horz" lIns="274320" tIns="45720" rIns="91440" bIns="45720" rtlCol="0" anchor="ctr" anchorCtr="0">
            <a:noAutofit/>
          </a:bodyPr>
          <a:lstStyle/>
          <a:p>
            <a:r>
              <a:rPr lang="en-US" dirty="0"/>
              <a:t>Click to edit Master title style</a:t>
            </a:r>
          </a:p>
        </p:txBody>
      </p:sp>
      <p:sp>
        <p:nvSpPr>
          <p:cNvPr id="3" name="Text Placeholder 2"/>
          <p:cNvSpPr>
            <a:spLocks noGrp="1"/>
          </p:cNvSpPr>
          <p:nvPr>
            <p:ph type="body" idx="1"/>
          </p:nvPr>
        </p:nvSpPr>
        <p:spPr>
          <a:xfrm>
            <a:off x="1" y="1363133"/>
            <a:ext cx="11899345" cy="4834466"/>
          </a:xfrm>
          <a:prstGeom prst="rect">
            <a:avLst/>
          </a:prstGeom>
        </p:spPr>
        <p:txBody>
          <a:bodyPr vert="horz" lIns="274320" tIns="45720" rIns="27432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27784912"/>
      </p:ext>
    </p:extLst>
  </p:cSld>
  <p:clrMap bg1="dk1" tx1="lt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Lst>
  <p:txStyles>
    <p:titleStyle>
      <a:lvl1pPr algn="l" defTabSz="457200" rtl="0" eaLnBrk="1" latinLnBrk="0" hangingPunct="1">
        <a:spcBef>
          <a:spcPct val="0"/>
        </a:spcBef>
        <a:buNone/>
        <a:defRPr sz="2400" kern="1200" cap="all" spc="200">
          <a:solidFill>
            <a:schemeClr val="bg2">
              <a:lumMod val="50000"/>
            </a:schemeClr>
          </a:solidFill>
          <a:latin typeface="Calibri"/>
          <a:ea typeface="+mj-ea"/>
          <a:cs typeface="+mj-cs"/>
        </a:defRPr>
      </a:lvl1pPr>
    </p:titleStyle>
    <p:bodyStyle>
      <a:lvl1pPr marL="0" indent="0" algn="l" defTabSz="457200" rtl="0" eaLnBrk="1" latinLnBrk="0" hangingPunct="1">
        <a:spcBef>
          <a:spcPct val="20000"/>
        </a:spcBef>
        <a:buFont typeface="Arial"/>
        <a:buNone/>
        <a:defRPr sz="3200" kern="1200">
          <a:solidFill>
            <a:srgbClr val="262626"/>
          </a:solidFill>
          <a:latin typeface="+mn-lt"/>
          <a:ea typeface="+mn-ea"/>
          <a:cs typeface="+mn-cs"/>
        </a:defRPr>
      </a:lvl1pPr>
      <a:lvl2pPr marL="466344" indent="-285750" algn="l" defTabSz="457200" rtl="0" eaLnBrk="1" latinLnBrk="0" hangingPunct="1">
        <a:spcBef>
          <a:spcPct val="20000"/>
        </a:spcBef>
        <a:buFont typeface="Arial"/>
        <a:buChar char="•"/>
        <a:defRPr sz="2800" kern="1200">
          <a:solidFill>
            <a:srgbClr val="262626"/>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262626"/>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Roboto Ligh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Robot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tif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63DC6-851D-7143-A17F-E3215BE76672}"/>
              </a:ext>
            </a:extLst>
          </p:cNvPr>
          <p:cNvSpPr>
            <a:spLocks noGrp="1"/>
          </p:cNvSpPr>
          <p:nvPr>
            <p:ph type="ctrTitle"/>
          </p:nvPr>
        </p:nvSpPr>
        <p:spPr/>
        <p:txBody>
          <a:bodyPr/>
          <a:lstStyle/>
          <a:p>
            <a:r>
              <a:rPr lang="en-US" dirty="0">
                <a:solidFill>
                  <a:schemeClr val="tx1"/>
                </a:solidFill>
              </a:rPr>
              <a:t>Power Finance Challenge</a:t>
            </a:r>
          </a:p>
        </p:txBody>
      </p:sp>
      <p:sp>
        <p:nvSpPr>
          <p:cNvPr id="3" name="Subtitle 2">
            <a:extLst>
              <a:ext uri="{FF2B5EF4-FFF2-40B4-BE49-F238E27FC236}">
                <a16:creationId xmlns:a16="http://schemas.microsoft.com/office/drawing/2014/main" id="{CA5B0F95-01C4-424A-83C9-33BEE8495326}"/>
              </a:ext>
            </a:extLst>
          </p:cNvPr>
          <p:cNvSpPr>
            <a:spLocks noGrp="1"/>
          </p:cNvSpPr>
          <p:nvPr>
            <p:ph type="subTitle" idx="1"/>
          </p:nvPr>
        </p:nvSpPr>
        <p:spPr/>
        <p:txBody>
          <a:bodyPr/>
          <a:lstStyle/>
          <a:p>
            <a:r>
              <a:rPr lang="en-US" dirty="0">
                <a:solidFill>
                  <a:schemeClr val="tx1"/>
                </a:solidFill>
              </a:rPr>
              <a:t>Power Payoff</a:t>
            </a:r>
          </a:p>
          <a:p>
            <a:r>
              <a:rPr lang="en-US" dirty="0">
                <a:solidFill>
                  <a:schemeClr val="tx1"/>
                </a:solidFill>
              </a:rPr>
              <a:t>Data-Driven Decision Making</a:t>
            </a:r>
          </a:p>
        </p:txBody>
      </p:sp>
    </p:spTree>
    <p:extLst>
      <p:ext uri="{BB962C8B-B14F-4D97-AF65-F5344CB8AC3E}">
        <p14:creationId xmlns:p14="http://schemas.microsoft.com/office/powerpoint/2010/main" val="24920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951E-AD28-1943-96A4-D3C75FD30FC6}"/>
              </a:ext>
            </a:extLst>
          </p:cNvPr>
          <p:cNvSpPr>
            <a:spLocks noGrp="1"/>
          </p:cNvSpPr>
          <p:nvPr>
            <p:ph type="title"/>
          </p:nvPr>
        </p:nvSpPr>
        <p:spPr/>
        <p:txBody>
          <a:bodyPr/>
          <a:lstStyle/>
          <a:p>
            <a:r>
              <a:rPr lang="en-US" dirty="0"/>
              <a:t>Power Finance Challenge</a:t>
            </a:r>
          </a:p>
        </p:txBody>
      </p:sp>
      <p:sp>
        <p:nvSpPr>
          <p:cNvPr id="3" name="Content Placeholder 2">
            <a:extLst>
              <a:ext uri="{FF2B5EF4-FFF2-40B4-BE49-F238E27FC236}">
                <a16:creationId xmlns:a16="http://schemas.microsoft.com/office/drawing/2014/main" id="{27F74994-C4A5-E74F-B621-354E57284B06}"/>
              </a:ext>
            </a:extLst>
          </p:cNvPr>
          <p:cNvSpPr>
            <a:spLocks noGrp="1"/>
          </p:cNvSpPr>
          <p:nvPr>
            <p:ph sz="half" idx="1"/>
          </p:nvPr>
        </p:nvSpPr>
        <p:spPr/>
        <p:txBody>
          <a:bodyPr/>
          <a:lstStyle/>
          <a:p>
            <a:r>
              <a:rPr lang="en-US" dirty="0"/>
              <a:t>Find the equations on </a:t>
            </a:r>
            <a:r>
              <a:rPr lang="en-US" i="1" dirty="0"/>
              <a:t>Financial Planning Sheet #1. </a:t>
            </a:r>
          </a:p>
          <a:p>
            <a:r>
              <a:rPr lang="en-US" dirty="0"/>
              <a:t>Transfer this to the </a:t>
            </a:r>
            <a:r>
              <a:rPr lang="en-US" i="1" dirty="0"/>
              <a:t>Break-even System of Equations </a:t>
            </a:r>
            <a:r>
              <a:rPr lang="en-US" dirty="0"/>
              <a:t>sheet. </a:t>
            </a:r>
          </a:p>
          <a:p>
            <a:r>
              <a:rPr lang="en-US" dirty="0"/>
              <a:t>Complete </a:t>
            </a:r>
            <a:r>
              <a:rPr lang="en-US" i="1" dirty="0"/>
              <a:t>Break-even System of Equations</a:t>
            </a:r>
            <a:r>
              <a:rPr lang="en-US" dirty="0"/>
              <a:t> sheet. </a:t>
            </a:r>
          </a:p>
        </p:txBody>
      </p:sp>
      <p:pic>
        <p:nvPicPr>
          <p:cNvPr id="7" name="Content Placeholder 6">
            <a:extLst>
              <a:ext uri="{FF2B5EF4-FFF2-40B4-BE49-F238E27FC236}">
                <a16:creationId xmlns:a16="http://schemas.microsoft.com/office/drawing/2014/main" id="{D4E14ECD-4CD2-3C45-9EAC-EA653CB3BFC2}"/>
              </a:ext>
            </a:extLst>
          </p:cNvPr>
          <p:cNvPicPr>
            <a:picLocks noGrp="1" noChangeAspect="1"/>
          </p:cNvPicPr>
          <p:nvPr>
            <p:ph sz="half" idx="2"/>
          </p:nvPr>
        </p:nvPicPr>
        <p:blipFill>
          <a:blip r:embed="rId2"/>
          <a:stretch>
            <a:fillRect/>
          </a:stretch>
        </p:blipFill>
        <p:spPr>
          <a:xfrm>
            <a:off x="6879278" y="1142926"/>
            <a:ext cx="3955359" cy="5078487"/>
          </a:xfrm>
          <a:prstGeom prst="rect">
            <a:avLst/>
          </a:prstGeom>
        </p:spPr>
      </p:pic>
    </p:spTree>
    <p:extLst>
      <p:ext uri="{BB962C8B-B14F-4D97-AF65-F5344CB8AC3E}">
        <p14:creationId xmlns:p14="http://schemas.microsoft.com/office/powerpoint/2010/main" val="3578579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C028-A925-5D40-B058-1CA9587A766A}"/>
              </a:ext>
            </a:extLst>
          </p:cNvPr>
          <p:cNvSpPr>
            <a:spLocks noGrp="1"/>
          </p:cNvSpPr>
          <p:nvPr>
            <p:ph type="title"/>
          </p:nvPr>
        </p:nvSpPr>
        <p:spPr/>
        <p:txBody>
          <a:bodyPr/>
          <a:lstStyle/>
          <a:p>
            <a:r>
              <a:rPr lang="en-US" dirty="0"/>
              <a:t>Power Finance Challenge</a:t>
            </a:r>
          </a:p>
        </p:txBody>
      </p:sp>
      <p:sp>
        <p:nvSpPr>
          <p:cNvPr id="3" name="Content Placeholder 2">
            <a:extLst>
              <a:ext uri="{FF2B5EF4-FFF2-40B4-BE49-F238E27FC236}">
                <a16:creationId xmlns:a16="http://schemas.microsoft.com/office/drawing/2014/main" id="{84809824-4B64-6849-9735-208DF55C1495}"/>
              </a:ext>
            </a:extLst>
          </p:cNvPr>
          <p:cNvSpPr>
            <a:spLocks noGrp="1"/>
          </p:cNvSpPr>
          <p:nvPr>
            <p:ph sz="half" idx="1"/>
          </p:nvPr>
        </p:nvSpPr>
        <p:spPr/>
        <p:txBody>
          <a:bodyPr/>
          <a:lstStyle/>
          <a:p>
            <a:r>
              <a:rPr lang="en-US" dirty="0"/>
              <a:t>Using the same procedure as before, determine which other insulation materials is able to power 120,000 homes. </a:t>
            </a:r>
          </a:p>
          <a:p>
            <a:endParaRPr lang="en-US" dirty="0"/>
          </a:p>
          <a:p>
            <a:r>
              <a:rPr lang="en-US" dirty="0"/>
              <a:t>- Record your data on </a:t>
            </a:r>
            <a:r>
              <a:rPr lang="en-US" i="1" dirty="0"/>
              <a:t>Financial Planning Sheet #2</a:t>
            </a:r>
            <a:endParaRPr lang="en-US" dirty="0"/>
          </a:p>
        </p:txBody>
      </p:sp>
      <p:pic>
        <p:nvPicPr>
          <p:cNvPr id="5" name="Content Placeholder 4">
            <a:extLst>
              <a:ext uri="{FF2B5EF4-FFF2-40B4-BE49-F238E27FC236}">
                <a16:creationId xmlns:a16="http://schemas.microsoft.com/office/drawing/2014/main" id="{F6B7C852-FB05-C446-A234-A35FD3788AC0}"/>
              </a:ext>
            </a:extLst>
          </p:cNvPr>
          <p:cNvPicPr>
            <a:picLocks noGrp="1" noChangeAspect="1"/>
          </p:cNvPicPr>
          <p:nvPr>
            <p:ph sz="half" idx="2"/>
          </p:nvPr>
        </p:nvPicPr>
        <p:blipFill>
          <a:blip r:embed="rId2"/>
          <a:stretch>
            <a:fillRect/>
          </a:stretch>
        </p:blipFill>
        <p:spPr>
          <a:xfrm>
            <a:off x="6830291" y="1125162"/>
            <a:ext cx="3943883" cy="5096252"/>
          </a:xfrm>
          <a:prstGeom prst="rect">
            <a:avLst/>
          </a:prstGeom>
        </p:spPr>
      </p:pic>
      <p:sp>
        <p:nvSpPr>
          <p:cNvPr id="6" name="Rectangle 5">
            <a:extLst>
              <a:ext uri="{FF2B5EF4-FFF2-40B4-BE49-F238E27FC236}">
                <a16:creationId xmlns:a16="http://schemas.microsoft.com/office/drawing/2014/main" id="{05023047-32CA-834D-A923-E08BF2B53CE7}"/>
              </a:ext>
            </a:extLst>
          </p:cNvPr>
          <p:cNvSpPr/>
          <p:nvPr/>
        </p:nvSpPr>
        <p:spPr>
          <a:xfrm>
            <a:off x="6830291" y="2215662"/>
            <a:ext cx="3984247" cy="1652953"/>
          </a:xfrm>
          <a:prstGeom prst="rect">
            <a:avLst/>
          </a:prstGeom>
          <a:noFill/>
          <a:ln w="28575"/>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2061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AB2A9-8E32-D448-8FB0-96B1E16E2E3B}"/>
              </a:ext>
            </a:extLst>
          </p:cNvPr>
          <p:cNvSpPr>
            <a:spLocks noGrp="1"/>
          </p:cNvSpPr>
          <p:nvPr>
            <p:ph type="title"/>
          </p:nvPr>
        </p:nvSpPr>
        <p:spPr/>
        <p:txBody>
          <a:bodyPr/>
          <a:lstStyle/>
          <a:p>
            <a:r>
              <a:rPr lang="en-US" dirty="0"/>
              <a:t>Power Finance Challenge</a:t>
            </a:r>
          </a:p>
        </p:txBody>
      </p:sp>
      <p:sp>
        <p:nvSpPr>
          <p:cNvPr id="3" name="Content Placeholder 2">
            <a:extLst>
              <a:ext uri="{FF2B5EF4-FFF2-40B4-BE49-F238E27FC236}">
                <a16:creationId xmlns:a16="http://schemas.microsoft.com/office/drawing/2014/main" id="{A97F40E6-04F1-4741-A545-B04531F60B23}"/>
              </a:ext>
            </a:extLst>
          </p:cNvPr>
          <p:cNvSpPr>
            <a:spLocks noGrp="1"/>
          </p:cNvSpPr>
          <p:nvPr>
            <p:ph sz="half" idx="1"/>
          </p:nvPr>
        </p:nvSpPr>
        <p:spPr/>
        <p:txBody>
          <a:bodyPr/>
          <a:lstStyle/>
          <a:p>
            <a:r>
              <a:rPr lang="en-US" dirty="0"/>
              <a:t>Your will now be assigned a specific insulation material and thickness combination</a:t>
            </a:r>
          </a:p>
          <a:p>
            <a:endParaRPr lang="en-US" dirty="0"/>
          </a:p>
          <a:p>
            <a:r>
              <a:rPr lang="en-US" dirty="0"/>
              <a:t>You/ Your group should determine the break-even point for that design. </a:t>
            </a:r>
          </a:p>
          <a:p>
            <a:r>
              <a:rPr lang="en-US" dirty="0"/>
              <a:t>- Data and Analysis should be recorded on </a:t>
            </a:r>
            <a:r>
              <a:rPr lang="en-US" i="1" dirty="0"/>
              <a:t>Financial Planning Sheet #2. </a:t>
            </a:r>
            <a:endParaRPr lang="en-US" dirty="0"/>
          </a:p>
        </p:txBody>
      </p:sp>
      <p:pic>
        <p:nvPicPr>
          <p:cNvPr id="5" name="Content Placeholder 4">
            <a:extLst>
              <a:ext uri="{FF2B5EF4-FFF2-40B4-BE49-F238E27FC236}">
                <a16:creationId xmlns:a16="http://schemas.microsoft.com/office/drawing/2014/main" id="{30838B4A-1753-B04F-B621-58D70D9E520F}"/>
              </a:ext>
            </a:extLst>
          </p:cNvPr>
          <p:cNvPicPr>
            <a:picLocks noGrp="1" noChangeAspect="1"/>
          </p:cNvPicPr>
          <p:nvPr>
            <p:ph sz="half" idx="2"/>
          </p:nvPr>
        </p:nvPicPr>
        <p:blipFill>
          <a:blip r:embed="rId2"/>
          <a:stretch>
            <a:fillRect/>
          </a:stretch>
        </p:blipFill>
        <p:spPr>
          <a:xfrm>
            <a:off x="7197914" y="1600200"/>
            <a:ext cx="3576260" cy="4621213"/>
          </a:xfrm>
          <a:prstGeom prst="rect">
            <a:avLst/>
          </a:prstGeom>
        </p:spPr>
      </p:pic>
      <p:sp>
        <p:nvSpPr>
          <p:cNvPr id="6" name="Rectangle 5">
            <a:extLst>
              <a:ext uri="{FF2B5EF4-FFF2-40B4-BE49-F238E27FC236}">
                <a16:creationId xmlns:a16="http://schemas.microsoft.com/office/drawing/2014/main" id="{10A1A577-63AC-834A-8E40-3B3CAFE8FF84}"/>
              </a:ext>
            </a:extLst>
          </p:cNvPr>
          <p:cNvSpPr/>
          <p:nvPr/>
        </p:nvSpPr>
        <p:spPr>
          <a:xfrm>
            <a:off x="7217229" y="4033157"/>
            <a:ext cx="3592285" cy="1845129"/>
          </a:xfrm>
          <a:prstGeom prst="rect">
            <a:avLst/>
          </a:prstGeom>
          <a:noFill/>
          <a:ln w="28575"/>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379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31950-2068-A740-AFD8-5B4E5F9A08A2}"/>
              </a:ext>
            </a:extLst>
          </p:cNvPr>
          <p:cNvSpPr>
            <a:spLocks noGrp="1"/>
          </p:cNvSpPr>
          <p:nvPr>
            <p:ph type="title"/>
          </p:nvPr>
        </p:nvSpPr>
        <p:spPr/>
        <p:txBody>
          <a:bodyPr/>
          <a:lstStyle/>
          <a:p>
            <a:r>
              <a:rPr lang="en-US" dirty="0"/>
              <a:t>Power Finance Challenge</a:t>
            </a:r>
          </a:p>
        </p:txBody>
      </p:sp>
      <p:sp>
        <p:nvSpPr>
          <p:cNvPr id="3" name="Content Placeholder 2">
            <a:extLst>
              <a:ext uri="{FF2B5EF4-FFF2-40B4-BE49-F238E27FC236}">
                <a16:creationId xmlns:a16="http://schemas.microsoft.com/office/drawing/2014/main" id="{F75A3217-4215-B347-8316-0B02D89775B5}"/>
              </a:ext>
            </a:extLst>
          </p:cNvPr>
          <p:cNvSpPr>
            <a:spLocks noGrp="1"/>
          </p:cNvSpPr>
          <p:nvPr>
            <p:ph sz="half" idx="1"/>
          </p:nvPr>
        </p:nvSpPr>
        <p:spPr/>
        <p:txBody>
          <a:bodyPr/>
          <a:lstStyle/>
          <a:p>
            <a:r>
              <a:rPr lang="en-US" dirty="0"/>
              <a:t>Share out your teams data. Record on </a:t>
            </a:r>
            <a:r>
              <a:rPr lang="en-US" i="1" dirty="0"/>
              <a:t>Financial Planning Sheet #2</a:t>
            </a:r>
            <a:r>
              <a:rPr lang="en-US" dirty="0"/>
              <a:t> </a:t>
            </a:r>
          </a:p>
          <a:p>
            <a:endParaRPr lang="en-US" dirty="0"/>
          </a:p>
        </p:txBody>
      </p:sp>
      <p:pic>
        <p:nvPicPr>
          <p:cNvPr id="5" name="Content Placeholder 4">
            <a:extLst>
              <a:ext uri="{FF2B5EF4-FFF2-40B4-BE49-F238E27FC236}">
                <a16:creationId xmlns:a16="http://schemas.microsoft.com/office/drawing/2014/main" id="{1F4647C1-F218-164E-9D6C-86CBA60A81F2}"/>
              </a:ext>
            </a:extLst>
          </p:cNvPr>
          <p:cNvPicPr>
            <a:picLocks noGrp="1" noChangeAspect="1"/>
          </p:cNvPicPr>
          <p:nvPr>
            <p:ph sz="half" idx="2"/>
          </p:nvPr>
        </p:nvPicPr>
        <p:blipFill>
          <a:blip r:embed="rId2"/>
          <a:stretch>
            <a:fillRect/>
          </a:stretch>
        </p:blipFill>
        <p:spPr>
          <a:xfrm>
            <a:off x="7222327" y="1600200"/>
            <a:ext cx="3527434" cy="4621213"/>
          </a:xfrm>
          <a:prstGeom prst="rect">
            <a:avLst/>
          </a:prstGeom>
        </p:spPr>
      </p:pic>
    </p:spTree>
    <p:extLst>
      <p:ext uri="{BB962C8B-B14F-4D97-AF65-F5344CB8AC3E}">
        <p14:creationId xmlns:p14="http://schemas.microsoft.com/office/powerpoint/2010/main" val="3546070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22B2A-FE74-2548-92CC-E4CBBFC5E32D}"/>
              </a:ext>
            </a:extLst>
          </p:cNvPr>
          <p:cNvSpPr>
            <a:spLocks noGrp="1"/>
          </p:cNvSpPr>
          <p:nvPr>
            <p:ph type="title"/>
          </p:nvPr>
        </p:nvSpPr>
        <p:spPr/>
        <p:txBody>
          <a:bodyPr/>
          <a:lstStyle/>
          <a:p>
            <a:r>
              <a:rPr lang="en-US" dirty="0"/>
              <a:t>Power Finance Challenge</a:t>
            </a:r>
          </a:p>
        </p:txBody>
      </p:sp>
      <p:sp>
        <p:nvSpPr>
          <p:cNvPr id="4" name="Content Placeholder 3">
            <a:extLst>
              <a:ext uri="{FF2B5EF4-FFF2-40B4-BE49-F238E27FC236}">
                <a16:creationId xmlns:a16="http://schemas.microsoft.com/office/drawing/2014/main" id="{B04EA51B-A832-E94F-9B2B-8E0C5B75349E}"/>
              </a:ext>
            </a:extLst>
          </p:cNvPr>
          <p:cNvSpPr>
            <a:spLocks noGrp="1"/>
          </p:cNvSpPr>
          <p:nvPr>
            <p:ph sz="half" idx="2"/>
          </p:nvPr>
        </p:nvSpPr>
        <p:spPr/>
        <p:txBody>
          <a:bodyPr/>
          <a:lstStyle/>
          <a:p>
            <a:r>
              <a:rPr lang="en-US" dirty="0"/>
              <a:t>Use the decision making matrix to better visualize/ compare your data: </a:t>
            </a:r>
          </a:p>
          <a:p>
            <a:endParaRPr lang="en-US" dirty="0"/>
          </a:p>
        </p:txBody>
      </p:sp>
      <p:sp>
        <p:nvSpPr>
          <p:cNvPr id="7" name="Content Placeholder 6">
            <a:extLst>
              <a:ext uri="{FF2B5EF4-FFF2-40B4-BE49-F238E27FC236}">
                <a16:creationId xmlns:a16="http://schemas.microsoft.com/office/drawing/2014/main" id="{4261EC56-73C7-8048-9ED8-E2B2BA925C4D}"/>
              </a:ext>
            </a:extLst>
          </p:cNvPr>
          <p:cNvSpPr>
            <a:spLocks noGrp="1"/>
          </p:cNvSpPr>
          <p:nvPr>
            <p:ph sz="half" idx="1"/>
          </p:nvPr>
        </p:nvSpPr>
        <p:spPr/>
        <p:txBody>
          <a:bodyPr/>
          <a:lstStyle/>
          <a:p>
            <a:r>
              <a:rPr lang="en-US" dirty="0"/>
              <a:t>How can the information you gathered be used to make an informed recommendation about the power plant? Consider the following: </a:t>
            </a:r>
          </a:p>
          <a:p>
            <a:endParaRPr lang="en-US" dirty="0"/>
          </a:p>
        </p:txBody>
      </p:sp>
      <p:pic>
        <p:nvPicPr>
          <p:cNvPr id="8" name="Picture 7">
            <a:extLst>
              <a:ext uri="{FF2B5EF4-FFF2-40B4-BE49-F238E27FC236}">
                <a16:creationId xmlns:a16="http://schemas.microsoft.com/office/drawing/2014/main" id="{107C6E2D-C21F-A549-BB44-87A56C4C3421}"/>
              </a:ext>
            </a:extLst>
          </p:cNvPr>
          <p:cNvPicPr>
            <a:picLocks noChangeAspect="1"/>
          </p:cNvPicPr>
          <p:nvPr/>
        </p:nvPicPr>
        <p:blipFill>
          <a:blip r:embed="rId2"/>
          <a:stretch>
            <a:fillRect/>
          </a:stretch>
        </p:blipFill>
        <p:spPr>
          <a:xfrm>
            <a:off x="1181101" y="3495222"/>
            <a:ext cx="3835400" cy="2578100"/>
          </a:xfrm>
          <a:prstGeom prst="rect">
            <a:avLst/>
          </a:prstGeom>
        </p:spPr>
      </p:pic>
      <p:pic>
        <p:nvPicPr>
          <p:cNvPr id="9" name="Picture 8">
            <a:extLst>
              <a:ext uri="{FF2B5EF4-FFF2-40B4-BE49-F238E27FC236}">
                <a16:creationId xmlns:a16="http://schemas.microsoft.com/office/drawing/2014/main" id="{FA651E40-D982-6A40-8717-CB0843CA77CF}"/>
              </a:ext>
            </a:extLst>
          </p:cNvPr>
          <p:cNvPicPr>
            <a:picLocks noChangeAspect="1"/>
          </p:cNvPicPr>
          <p:nvPr/>
        </p:nvPicPr>
        <p:blipFill>
          <a:blip r:embed="rId3"/>
          <a:stretch>
            <a:fillRect/>
          </a:stretch>
        </p:blipFill>
        <p:spPr>
          <a:xfrm>
            <a:off x="7366148" y="2373918"/>
            <a:ext cx="3075163" cy="3945793"/>
          </a:xfrm>
          <a:prstGeom prst="rect">
            <a:avLst/>
          </a:prstGeom>
        </p:spPr>
      </p:pic>
    </p:spTree>
    <p:extLst>
      <p:ext uri="{BB962C8B-B14F-4D97-AF65-F5344CB8AC3E}">
        <p14:creationId xmlns:p14="http://schemas.microsoft.com/office/powerpoint/2010/main" val="104864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8858E-71AE-1349-8D64-3F52629768DF}"/>
              </a:ext>
            </a:extLst>
          </p:cNvPr>
          <p:cNvSpPr>
            <a:spLocks noGrp="1"/>
          </p:cNvSpPr>
          <p:nvPr>
            <p:ph type="title"/>
          </p:nvPr>
        </p:nvSpPr>
        <p:spPr/>
        <p:txBody>
          <a:bodyPr/>
          <a:lstStyle/>
          <a:p>
            <a:r>
              <a:rPr lang="en-US" dirty="0"/>
              <a:t>Power Finance Challenge</a:t>
            </a:r>
          </a:p>
        </p:txBody>
      </p:sp>
      <p:sp>
        <p:nvSpPr>
          <p:cNvPr id="3" name="Content Placeholder 2">
            <a:extLst>
              <a:ext uri="{FF2B5EF4-FFF2-40B4-BE49-F238E27FC236}">
                <a16:creationId xmlns:a16="http://schemas.microsoft.com/office/drawing/2014/main" id="{D3B26976-D71E-CF48-B311-BB5D4835011C}"/>
              </a:ext>
            </a:extLst>
          </p:cNvPr>
          <p:cNvSpPr>
            <a:spLocks noGrp="1"/>
          </p:cNvSpPr>
          <p:nvPr>
            <p:ph sz="half" idx="1"/>
          </p:nvPr>
        </p:nvSpPr>
        <p:spPr/>
        <p:txBody>
          <a:bodyPr/>
          <a:lstStyle/>
          <a:p>
            <a:r>
              <a:rPr lang="en-US" dirty="0"/>
              <a:t>Use the coding provided in the Student Book to color each consideration according to its color value. </a:t>
            </a:r>
          </a:p>
          <a:p>
            <a:endParaRPr lang="en-US" dirty="0"/>
          </a:p>
        </p:txBody>
      </p:sp>
      <p:sp>
        <p:nvSpPr>
          <p:cNvPr id="4" name="Content Placeholder 3">
            <a:extLst>
              <a:ext uri="{FF2B5EF4-FFF2-40B4-BE49-F238E27FC236}">
                <a16:creationId xmlns:a16="http://schemas.microsoft.com/office/drawing/2014/main" id="{47F71BDC-7DE1-5E41-BACA-B4D6448117F7}"/>
              </a:ext>
            </a:extLst>
          </p:cNvPr>
          <p:cNvSpPr>
            <a:spLocks noGrp="1"/>
          </p:cNvSpPr>
          <p:nvPr>
            <p:ph sz="half" idx="2"/>
          </p:nvPr>
        </p:nvSpPr>
        <p:spPr/>
        <p:txBody>
          <a:bodyPr/>
          <a:lstStyle/>
          <a:p>
            <a:r>
              <a:rPr lang="en-US" dirty="0"/>
              <a:t>Make your final recommendation </a:t>
            </a:r>
          </a:p>
          <a:p>
            <a:r>
              <a:rPr lang="en-US" dirty="0"/>
              <a:t>Consider: </a:t>
            </a:r>
          </a:p>
          <a:p>
            <a:pPr marL="457200" indent="-457200">
              <a:buAutoNum type="arabicPeriod"/>
            </a:pPr>
            <a:r>
              <a:rPr lang="en-US" dirty="0"/>
              <a:t>How the loan will impact Solville for extra fees. </a:t>
            </a:r>
          </a:p>
          <a:p>
            <a:pPr marL="457200" indent="-457200">
              <a:buAutoNum type="arabicPeriod"/>
            </a:pPr>
            <a:r>
              <a:rPr lang="en-US" dirty="0"/>
              <a:t>How the time to pay back impacts the overall plan.</a:t>
            </a:r>
          </a:p>
          <a:p>
            <a:pPr marL="457200" indent="-457200">
              <a:buAutoNum type="arabicPeriod"/>
            </a:pPr>
            <a:r>
              <a:rPr lang="en-US" dirty="0"/>
              <a:t>How much profit will the city be able to do? </a:t>
            </a:r>
          </a:p>
        </p:txBody>
      </p:sp>
      <p:pic>
        <p:nvPicPr>
          <p:cNvPr id="5" name="Picture 4">
            <a:extLst>
              <a:ext uri="{FF2B5EF4-FFF2-40B4-BE49-F238E27FC236}">
                <a16:creationId xmlns:a16="http://schemas.microsoft.com/office/drawing/2014/main" id="{3E82A766-D04D-774B-9FCF-8E211F3F3281}"/>
              </a:ext>
            </a:extLst>
          </p:cNvPr>
          <p:cNvPicPr>
            <a:picLocks noChangeAspect="1"/>
          </p:cNvPicPr>
          <p:nvPr/>
        </p:nvPicPr>
        <p:blipFill>
          <a:blip r:embed="rId3"/>
          <a:stretch>
            <a:fillRect/>
          </a:stretch>
        </p:blipFill>
        <p:spPr>
          <a:xfrm>
            <a:off x="6084714" y="1168303"/>
            <a:ext cx="3938517" cy="5053576"/>
          </a:xfrm>
          <a:prstGeom prst="rect">
            <a:avLst/>
          </a:prstGeom>
        </p:spPr>
      </p:pic>
    </p:spTree>
    <p:extLst>
      <p:ext uri="{BB962C8B-B14F-4D97-AF65-F5344CB8AC3E}">
        <p14:creationId xmlns:p14="http://schemas.microsoft.com/office/powerpoint/2010/main" val="85312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6A7E14-156C-234A-87F0-F577FC81AE8A}"/>
              </a:ext>
            </a:extLst>
          </p:cNvPr>
          <p:cNvSpPr>
            <a:spLocks noGrp="1"/>
          </p:cNvSpPr>
          <p:nvPr>
            <p:ph type="title"/>
          </p:nvPr>
        </p:nvSpPr>
        <p:spPr/>
        <p:txBody>
          <a:bodyPr/>
          <a:lstStyle/>
          <a:p>
            <a:r>
              <a:rPr lang="en-US" b="1" dirty="0"/>
              <a:t>Power Finance Challenge</a:t>
            </a:r>
          </a:p>
        </p:txBody>
      </p:sp>
      <p:sp>
        <p:nvSpPr>
          <p:cNvPr id="6" name="Content Placeholder 5">
            <a:extLst>
              <a:ext uri="{FF2B5EF4-FFF2-40B4-BE49-F238E27FC236}">
                <a16:creationId xmlns:a16="http://schemas.microsoft.com/office/drawing/2014/main" id="{620AA65E-6CD1-8D4E-BF9E-0E393EF63516}"/>
              </a:ext>
            </a:extLst>
          </p:cNvPr>
          <p:cNvSpPr>
            <a:spLocks noGrp="1"/>
          </p:cNvSpPr>
          <p:nvPr>
            <p:ph sz="half" idx="1"/>
          </p:nvPr>
        </p:nvSpPr>
        <p:spPr/>
        <p:txBody>
          <a:bodyPr/>
          <a:lstStyle/>
          <a:p>
            <a:pPr marL="342900" indent="-342900">
              <a:buFont typeface="Arial" panose="020B0604020202020204" pitchFamily="34" charset="0"/>
              <a:buChar char="•"/>
            </a:pPr>
            <a:r>
              <a:rPr lang="en-US" dirty="0"/>
              <a:t>The city of Solville is building a new solar-thermal power plant.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You have been hired by Mayor </a:t>
            </a:r>
            <a:r>
              <a:rPr lang="en-US" dirty="0" err="1"/>
              <a:t>Whartenburger</a:t>
            </a:r>
            <a:r>
              <a:rPr lang="en-US" dirty="0"/>
              <a:t> and the CFO of the city to make recommendations about what insulation materials to use when they build their power plant. </a:t>
            </a:r>
          </a:p>
        </p:txBody>
      </p:sp>
      <p:pic>
        <p:nvPicPr>
          <p:cNvPr id="9" name="Content Placeholder 8">
            <a:extLst>
              <a:ext uri="{FF2B5EF4-FFF2-40B4-BE49-F238E27FC236}">
                <a16:creationId xmlns:a16="http://schemas.microsoft.com/office/drawing/2014/main" id="{9888F1FE-5647-3C49-9BFE-4C2CD695EA04}"/>
              </a:ext>
            </a:extLst>
          </p:cNvPr>
          <p:cNvPicPr>
            <a:picLocks noGrp="1" noChangeAspect="1"/>
          </p:cNvPicPr>
          <p:nvPr>
            <p:ph sz="half" idx="2"/>
          </p:nvPr>
        </p:nvPicPr>
        <p:blipFill>
          <a:blip r:embed="rId2"/>
          <a:stretch>
            <a:fillRect/>
          </a:stretch>
        </p:blipFill>
        <p:spPr>
          <a:xfrm>
            <a:off x="7360444" y="1579339"/>
            <a:ext cx="4363470" cy="3715767"/>
          </a:xfrm>
          <a:prstGeom prst="rect">
            <a:avLst/>
          </a:prstGeom>
        </p:spPr>
      </p:pic>
    </p:spTree>
    <p:extLst>
      <p:ext uri="{BB962C8B-B14F-4D97-AF65-F5344CB8AC3E}">
        <p14:creationId xmlns:p14="http://schemas.microsoft.com/office/powerpoint/2010/main" val="2883723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4D185-85D1-6841-ACBC-80F33B3BB57A}"/>
              </a:ext>
            </a:extLst>
          </p:cNvPr>
          <p:cNvSpPr>
            <a:spLocks noGrp="1"/>
          </p:cNvSpPr>
          <p:nvPr>
            <p:ph type="title"/>
          </p:nvPr>
        </p:nvSpPr>
        <p:spPr/>
        <p:txBody>
          <a:bodyPr/>
          <a:lstStyle/>
          <a:p>
            <a:r>
              <a:rPr lang="en-US" dirty="0"/>
              <a:t>Power Finance Challenge</a:t>
            </a:r>
          </a:p>
        </p:txBody>
      </p:sp>
      <p:graphicFrame>
        <p:nvGraphicFramePr>
          <p:cNvPr id="5" name="Content Placeholder 4">
            <a:extLst>
              <a:ext uri="{FF2B5EF4-FFF2-40B4-BE49-F238E27FC236}">
                <a16:creationId xmlns:a16="http://schemas.microsoft.com/office/drawing/2014/main" id="{E3C8F827-8EAC-134C-89D6-CF7EDD3EC3CE}"/>
              </a:ext>
            </a:extLst>
          </p:cNvPr>
          <p:cNvGraphicFramePr>
            <a:graphicFrameLocks noGrp="1"/>
          </p:cNvGraphicFramePr>
          <p:nvPr>
            <p:ph sz="half" idx="1"/>
            <p:extLst>
              <p:ext uri="{D42A27DB-BD31-4B8C-83A1-F6EECF244321}">
                <p14:modId xmlns:p14="http://schemas.microsoft.com/office/powerpoint/2010/main" val="2634981648"/>
              </p:ext>
            </p:extLst>
          </p:nvPr>
        </p:nvGraphicFramePr>
        <p:xfrm>
          <a:off x="304800" y="1600200"/>
          <a:ext cx="5588000" cy="46212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a:extLst>
              <a:ext uri="{FF2B5EF4-FFF2-40B4-BE49-F238E27FC236}">
                <a16:creationId xmlns:a16="http://schemas.microsoft.com/office/drawing/2014/main" id="{1585CAB8-C77E-F14E-99D6-8EE8BDB35B6E}"/>
              </a:ext>
            </a:extLst>
          </p:cNvPr>
          <p:cNvSpPr>
            <a:spLocks noGrp="1"/>
          </p:cNvSpPr>
          <p:nvPr>
            <p:ph sz="half" idx="2"/>
          </p:nvPr>
        </p:nvSpPr>
        <p:spPr/>
        <p:txBody>
          <a:bodyPr/>
          <a:lstStyle/>
          <a:p>
            <a:pPr marL="342900" indent="-342900">
              <a:buFont typeface="Arial" panose="020B0604020202020204" pitchFamily="34" charset="0"/>
              <a:buChar char="•"/>
            </a:pPr>
            <a:r>
              <a:rPr lang="en-US" dirty="0"/>
              <a:t>Your team must consider the following variables when making your recommendation. </a:t>
            </a:r>
          </a:p>
          <a:p>
            <a:pPr marL="809244" lvl="1" indent="-342900">
              <a:buFont typeface="Arial" panose="020B0604020202020204" pitchFamily="34" charset="0"/>
              <a:buChar char="•"/>
            </a:pPr>
            <a:r>
              <a:rPr lang="en-US" dirty="0"/>
              <a:t>Expenses: The total amount of money it will cost you to provide the products or services</a:t>
            </a:r>
          </a:p>
          <a:p>
            <a:pPr marL="809244" lvl="1" indent="-342900">
              <a:buFont typeface="Arial" panose="020B0604020202020204" pitchFamily="34" charset="0"/>
              <a:buChar char="•"/>
            </a:pPr>
            <a:r>
              <a:rPr lang="en-US" dirty="0"/>
              <a:t>Revenue: The amount of money you earn by selling the good or services</a:t>
            </a:r>
          </a:p>
          <a:p>
            <a:pPr marL="809244" lvl="1" indent="-342900">
              <a:buFont typeface="Arial" panose="020B0604020202020204" pitchFamily="34" charset="0"/>
              <a:buChar char="•"/>
            </a:pPr>
            <a:r>
              <a:rPr lang="en-US" dirty="0"/>
              <a:t>Profit: The amount of money you earn after all expenses have been paid</a:t>
            </a:r>
          </a:p>
          <a:p>
            <a:pPr marL="809244" lvl="1" indent="-342900">
              <a:buFont typeface="Arial" panose="020B0604020202020204" pitchFamily="34" charset="0"/>
              <a:buChar char="•"/>
            </a:pPr>
            <a:r>
              <a:rPr lang="en-US" dirty="0"/>
              <a:t>Break-Even Point: The point in time when you have spend the same amount of money as you have earned. </a:t>
            </a:r>
          </a:p>
        </p:txBody>
      </p:sp>
    </p:spTree>
    <p:extLst>
      <p:ext uri="{BB962C8B-B14F-4D97-AF65-F5344CB8AC3E}">
        <p14:creationId xmlns:p14="http://schemas.microsoft.com/office/powerpoint/2010/main" val="3731064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062A8-2B68-3F44-BA8F-55D497ACAA79}"/>
              </a:ext>
            </a:extLst>
          </p:cNvPr>
          <p:cNvSpPr>
            <a:spLocks noGrp="1"/>
          </p:cNvSpPr>
          <p:nvPr>
            <p:ph type="title"/>
          </p:nvPr>
        </p:nvSpPr>
        <p:spPr/>
        <p:txBody>
          <a:bodyPr/>
          <a:lstStyle/>
          <a:p>
            <a:r>
              <a:rPr lang="en-US" dirty="0"/>
              <a:t>Power Finance Challenge</a:t>
            </a:r>
          </a:p>
        </p:txBody>
      </p:sp>
      <p:sp>
        <p:nvSpPr>
          <p:cNvPr id="3" name="Content Placeholder 2">
            <a:extLst>
              <a:ext uri="{FF2B5EF4-FFF2-40B4-BE49-F238E27FC236}">
                <a16:creationId xmlns:a16="http://schemas.microsoft.com/office/drawing/2014/main" id="{48E99EF9-C48D-604F-9FE0-104F56BB5D43}"/>
              </a:ext>
            </a:extLst>
          </p:cNvPr>
          <p:cNvSpPr>
            <a:spLocks noGrp="1"/>
          </p:cNvSpPr>
          <p:nvPr>
            <p:ph sz="half" idx="1"/>
          </p:nvPr>
        </p:nvSpPr>
        <p:spPr/>
        <p:txBody>
          <a:bodyPr/>
          <a:lstStyle/>
          <a:p>
            <a:pPr marL="342900" indent="-342900">
              <a:buFont typeface="Arial" panose="020B0604020202020204" pitchFamily="34" charset="0"/>
              <a:buChar char="•"/>
            </a:pPr>
            <a:r>
              <a:rPr lang="en-US" dirty="0"/>
              <a:t>Simulations: Used because we need to understand how the insulations will affect the plant, and to be able to calculate our financial information. </a:t>
            </a:r>
          </a:p>
          <a:p>
            <a:endParaRPr lang="en-US" dirty="0"/>
          </a:p>
          <a:p>
            <a:pPr marL="342900" indent="-342900">
              <a:buFont typeface="Arial" panose="020B0604020202020204" pitchFamily="34" charset="0"/>
              <a:buChar char="•"/>
            </a:pPr>
            <a:r>
              <a:rPr lang="en-US" dirty="0"/>
              <a:t>Go to the following site to run the computer simulation: </a:t>
            </a:r>
          </a:p>
          <a:p>
            <a:r>
              <a:rPr lang="en-US" dirty="0" err="1"/>
              <a:t>ampitup.gatach.edu</a:t>
            </a:r>
            <a:r>
              <a:rPr lang="en-US" dirty="0"/>
              <a:t>/simulations </a:t>
            </a:r>
          </a:p>
          <a:p>
            <a:endParaRPr lang="en-US" dirty="0"/>
          </a:p>
        </p:txBody>
      </p:sp>
      <p:pic>
        <p:nvPicPr>
          <p:cNvPr id="5" name="Content Placeholder 4">
            <a:extLst>
              <a:ext uri="{FF2B5EF4-FFF2-40B4-BE49-F238E27FC236}">
                <a16:creationId xmlns:a16="http://schemas.microsoft.com/office/drawing/2014/main" id="{74158F8F-D5CC-1F44-A9CB-5AE695402F27}"/>
              </a:ext>
            </a:extLst>
          </p:cNvPr>
          <p:cNvPicPr>
            <a:picLocks noGrp="1" noChangeAspect="1"/>
          </p:cNvPicPr>
          <p:nvPr>
            <p:ph sz="half" idx="2"/>
          </p:nvPr>
        </p:nvPicPr>
        <p:blipFill>
          <a:blip r:embed="rId2"/>
          <a:stretch>
            <a:fillRect/>
          </a:stretch>
        </p:blipFill>
        <p:spPr>
          <a:xfrm>
            <a:off x="5892801" y="1600200"/>
            <a:ext cx="5802312" cy="2694299"/>
          </a:xfrm>
          <a:prstGeom prst="rect">
            <a:avLst/>
          </a:prstGeom>
        </p:spPr>
      </p:pic>
    </p:spTree>
    <p:extLst>
      <p:ext uri="{BB962C8B-B14F-4D97-AF65-F5344CB8AC3E}">
        <p14:creationId xmlns:p14="http://schemas.microsoft.com/office/powerpoint/2010/main" val="404473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88F29-1B8D-9740-AB1F-8503B7B103AA}"/>
              </a:ext>
            </a:extLst>
          </p:cNvPr>
          <p:cNvSpPr>
            <a:spLocks noGrp="1"/>
          </p:cNvSpPr>
          <p:nvPr>
            <p:ph type="title"/>
          </p:nvPr>
        </p:nvSpPr>
        <p:spPr/>
        <p:txBody>
          <a:bodyPr/>
          <a:lstStyle/>
          <a:p>
            <a:r>
              <a:rPr lang="en-US" dirty="0"/>
              <a:t>Power Finance Challenge</a:t>
            </a:r>
          </a:p>
        </p:txBody>
      </p:sp>
      <p:sp>
        <p:nvSpPr>
          <p:cNvPr id="3" name="Content Placeholder 2">
            <a:extLst>
              <a:ext uri="{FF2B5EF4-FFF2-40B4-BE49-F238E27FC236}">
                <a16:creationId xmlns:a16="http://schemas.microsoft.com/office/drawing/2014/main" id="{600D94AB-84A4-1D41-8494-9179D474F4F9}"/>
              </a:ext>
            </a:extLst>
          </p:cNvPr>
          <p:cNvSpPr>
            <a:spLocks noGrp="1"/>
          </p:cNvSpPr>
          <p:nvPr>
            <p:ph sz="half" idx="1"/>
          </p:nvPr>
        </p:nvSpPr>
        <p:spPr/>
        <p:txBody>
          <a:bodyPr/>
          <a:lstStyle/>
          <a:p>
            <a:pPr marL="342900" indent="-342900">
              <a:buFont typeface="Arial" panose="020B0604020202020204" pitchFamily="34" charset="0"/>
              <a:buChar char="•"/>
            </a:pPr>
            <a:r>
              <a:rPr lang="en-US" dirty="0"/>
              <a:t>Run the simulation for </a:t>
            </a:r>
            <a:r>
              <a:rPr lang="en-US" b="1" u="sng" dirty="0"/>
              <a:t>5cm</a:t>
            </a:r>
            <a:r>
              <a:rPr lang="en-US" dirty="0"/>
              <a:t> of </a:t>
            </a:r>
            <a:r>
              <a:rPr lang="en-US" b="1" u="sng" dirty="0"/>
              <a:t>Adobe</a:t>
            </a:r>
          </a:p>
          <a:p>
            <a:pPr marL="809244" lvl="1" indent="-342900">
              <a:buFont typeface="Arial" panose="020B0604020202020204" pitchFamily="34" charset="0"/>
              <a:buChar char="•"/>
            </a:pPr>
            <a:r>
              <a:rPr lang="en-US" dirty="0"/>
              <a:t>Connect the power </a:t>
            </a:r>
          </a:p>
          <a:p>
            <a:pPr marL="809244" lvl="1" indent="-342900">
              <a:buFont typeface="Arial" panose="020B0604020202020204" pitchFamily="34" charset="0"/>
              <a:buChar char="•"/>
            </a:pPr>
            <a:r>
              <a:rPr lang="en-US" dirty="0"/>
              <a:t>Record the number of homes it powers on Financial Planning Sheet #1 (remember its x1000)</a:t>
            </a:r>
          </a:p>
          <a:p>
            <a:pPr marL="809244" lvl="1" indent="-342900">
              <a:buFont typeface="Arial" panose="020B0604020202020204" pitchFamily="34" charset="0"/>
              <a:buChar char="•"/>
            </a:pPr>
            <a:r>
              <a:rPr lang="en-US" dirty="0"/>
              <a:t>Click “Calculate Expense” </a:t>
            </a:r>
          </a:p>
          <a:p>
            <a:pPr marL="809244" lvl="1" indent="-342900">
              <a:buFont typeface="Arial" panose="020B0604020202020204" pitchFamily="34" charset="0"/>
              <a:buChar char="•"/>
            </a:pPr>
            <a:r>
              <a:rPr lang="en-US" dirty="0"/>
              <a:t>Record start-up expense and annual operating expense in Table 1 on Financial Planning Sheet #1</a:t>
            </a:r>
          </a:p>
          <a:p>
            <a:pPr marL="809244" lvl="1" indent="-342900">
              <a:buFont typeface="Arial" panose="020B0604020202020204" pitchFamily="34" charset="0"/>
              <a:buChar char="•"/>
            </a:pPr>
            <a:endParaRPr lang="en-US" dirty="0"/>
          </a:p>
        </p:txBody>
      </p:sp>
      <p:pic>
        <p:nvPicPr>
          <p:cNvPr id="4098" name="Picture 2" descr="https://lh5.googleusercontent.com/Ln4OflIR6L8zezyvF16l2bdWw0m5fkebTxIodx6_baqfqVEI2U7NVsutmkgPEBh6v-li8gwPbk75jq0DPjLvm3KB-2R1E8VHZCygkreBd8CJOtcy3nPObTOwew_yeXolwaLwuubl">
            <a:extLst>
              <a:ext uri="{FF2B5EF4-FFF2-40B4-BE49-F238E27FC236}">
                <a16:creationId xmlns:a16="http://schemas.microsoft.com/office/drawing/2014/main" id="{1F7D4BA1-B540-CA48-BFA6-BA72C531F49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506861" y="1208314"/>
            <a:ext cx="4598862" cy="50130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6C0D558-6B0B-884B-B074-51D17B5A837D}"/>
              </a:ext>
            </a:extLst>
          </p:cNvPr>
          <p:cNvSpPr/>
          <p:nvPr/>
        </p:nvSpPr>
        <p:spPr>
          <a:xfrm>
            <a:off x="6506861" y="1714500"/>
            <a:ext cx="4598862" cy="1012371"/>
          </a:xfrm>
          <a:prstGeom prst="rect">
            <a:avLst/>
          </a:prstGeom>
          <a:noFill/>
          <a:ln w="19050">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442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9F227-4346-F445-89CB-45A1576B33AC}"/>
              </a:ext>
            </a:extLst>
          </p:cNvPr>
          <p:cNvSpPr>
            <a:spLocks noGrp="1"/>
          </p:cNvSpPr>
          <p:nvPr>
            <p:ph type="title"/>
          </p:nvPr>
        </p:nvSpPr>
        <p:spPr/>
        <p:txBody>
          <a:bodyPr/>
          <a:lstStyle/>
          <a:p>
            <a:r>
              <a:rPr lang="en-US" dirty="0"/>
              <a:t>Power Finance Challenge</a:t>
            </a:r>
          </a:p>
        </p:txBody>
      </p:sp>
      <p:sp>
        <p:nvSpPr>
          <p:cNvPr id="3" name="Content Placeholder 2">
            <a:extLst>
              <a:ext uri="{FF2B5EF4-FFF2-40B4-BE49-F238E27FC236}">
                <a16:creationId xmlns:a16="http://schemas.microsoft.com/office/drawing/2014/main" id="{A24DAE8E-4C59-DD49-991C-5F57FD24357F}"/>
              </a:ext>
            </a:extLst>
          </p:cNvPr>
          <p:cNvSpPr>
            <a:spLocks noGrp="1"/>
          </p:cNvSpPr>
          <p:nvPr>
            <p:ph sz="half" idx="1"/>
          </p:nvPr>
        </p:nvSpPr>
        <p:spPr/>
        <p:txBody>
          <a:bodyPr/>
          <a:lstStyle/>
          <a:p>
            <a:pPr marL="342900" indent="-342900">
              <a:buFont typeface="Arial" panose="020B0604020202020204" pitchFamily="34" charset="0"/>
              <a:buChar char="•"/>
            </a:pPr>
            <a:r>
              <a:rPr lang="en-US" dirty="0"/>
              <a:t>Calculate Gross Yearly Revenue: </a:t>
            </a:r>
          </a:p>
          <a:p>
            <a:pPr marL="809244" lvl="1" indent="-342900">
              <a:buFont typeface="Arial" panose="020B0604020202020204" pitchFamily="34" charset="0"/>
              <a:buChar char="•"/>
            </a:pPr>
            <a:r>
              <a:rPr lang="en-US" dirty="0"/>
              <a:t>Gross Yearly Revenue= Number of Houses x $1000</a:t>
            </a:r>
          </a:p>
          <a:p>
            <a:pPr marL="342900" indent="-342900">
              <a:buFont typeface="Arial" panose="020B0604020202020204" pitchFamily="34" charset="0"/>
              <a:buChar char="•"/>
            </a:pPr>
            <a:r>
              <a:rPr lang="en-US" dirty="0"/>
              <a:t>Calculate Net Yearly Revenue: </a:t>
            </a:r>
          </a:p>
          <a:p>
            <a:pPr marL="809244" lvl="1" indent="-342900">
              <a:buFont typeface="Arial" panose="020B0604020202020204" pitchFamily="34" charset="0"/>
              <a:buChar char="•"/>
            </a:pPr>
            <a:r>
              <a:rPr lang="en-US" dirty="0"/>
              <a:t>Net Yearly Revenue= Gross Yearly – Yearly Operating Expenses</a:t>
            </a:r>
          </a:p>
          <a:p>
            <a:pPr marL="342900" indent="-342900">
              <a:buFont typeface="Arial" panose="020B0604020202020204" pitchFamily="34" charset="0"/>
              <a:buChar char="•"/>
            </a:pPr>
            <a:endParaRPr lang="en-US" dirty="0"/>
          </a:p>
        </p:txBody>
      </p:sp>
      <p:pic>
        <p:nvPicPr>
          <p:cNvPr id="5122" name="Picture 2" descr="https://lh5.googleusercontent.com/Ln4OflIR6L8zezyvF16l2bdWw0m5fkebTxIodx6_baqfqVEI2U7NVsutmkgPEBh6v-li8gwPbk75jq0DPjLvm3KB-2R1E8VHZCygkreBd8CJOtcy3nPObTOwew_yeXolwaLwuubl">
            <a:extLst>
              <a:ext uri="{FF2B5EF4-FFF2-40B4-BE49-F238E27FC236}">
                <a16:creationId xmlns:a16="http://schemas.microsoft.com/office/drawing/2014/main" id="{576169DF-5F80-4A45-9A55-A0DA94CAF0A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987582" y="861774"/>
            <a:ext cx="4917194" cy="5360104"/>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a:extLst>
              <a:ext uri="{FF2B5EF4-FFF2-40B4-BE49-F238E27FC236}">
                <a16:creationId xmlns:a16="http://schemas.microsoft.com/office/drawing/2014/main" id="{CD55AE87-6DF0-5446-A20F-DD74FA8519C3}"/>
              </a:ext>
            </a:extLst>
          </p:cNvPr>
          <p:cNvSpPr/>
          <p:nvPr/>
        </p:nvSpPr>
        <p:spPr>
          <a:xfrm rot="19417302">
            <a:off x="8850086" y="2204357"/>
            <a:ext cx="947057" cy="734786"/>
          </a:xfrm>
          <a:prstGeom prst="rightArrow">
            <a:avLst>
              <a:gd name="adj1" fmla="val 45555"/>
              <a:gd name="adj2" fmla="val 5000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947BA539-4414-D04D-AA90-46A7A2782A23}"/>
              </a:ext>
            </a:extLst>
          </p:cNvPr>
          <p:cNvSpPr/>
          <p:nvPr/>
        </p:nvSpPr>
        <p:spPr>
          <a:xfrm rot="13615779">
            <a:off x="10275538" y="2204357"/>
            <a:ext cx="1012371" cy="734786"/>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977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xit" presetSubtype="0" fill="hold" grpId="1" nodeType="clickEffect">
                                  <p:stCondLst>
                                    <p:cond delay="0"/>
                                  </p:stCondLst>
                                  <p:childTnLst>
                                    <p:animEffect transition="out" filter="dissolv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16CFA-B934-BF41-A6CF-324308BD8917}"/>
              </a:ext>
            </a:extLst>
          </p:cNvPr>
          <p:cNvSpPr>
            <a:spLocks noGrp="1"/>
          </p:cNvSpPr>
          <p:nvPr>
            <p:ph type="title"/>
          </p:nvPr>
        </p:nvSpPr>
        <p:spPr/>
        <p:txBody>
          <a:bodyPr/>
          <a:lstStyle/>
          <a:p>
            <a:r>
              <a:rPr lang="en-US" dirty="0"/>
              <a:t>Power Finance Challenge</a:t>
            </a:r>
          </a:p>
        </p:txBody>
      </p:sp>
      <p:sp>
        <p:nvSpPr>
          <p:cNvPr id="3" name="Content Placeholder 2">
            <a:extLst>
              <a:ext uri="{FF2B5EF4-FFF2-40B4-BE49-F238E27FC236}">
                <a16:creationId xmlns:a16="http://schemas.microsoft.com/office/drawing/2014/main" id="{29EAA59F-097B-C842-AB6F-771CBF598A17}"/>
              </a:ext>
            </a:extLst>
          </p:cNvPr>
          <p:cNvSpPr>
            <a:spLocks noGrp="1"/>
          </p:cNvSpPr>
          <p:nvPr>
            <p:ph sz="half" idx="1"/>
          </p:nvPr>
        </p:nvSpPr>
        <p:spPr/>
        <p:txBody>
          <a:bodyPr/>
          <a:lstStyle/>
          <a:p>
            <a:r>
              <a:rPr lang="en-US" dirty="0"/>
              <a:t>Solville Financial Statement: (Enter the following on the sheet)</a:t>
            </a:r>
          </a:p>
          <a:p>
            <a:pPr marL="342900" indent="-342900">
              <a:buFontTx/>
              <a:buChar char="-"/>
            </a:pPr>
            <a:r>
              <a:rPr lang="en-US" dirty="0">
                <a:solidFill>
                  <a:srgbClr val="00B050"/>
                </a:solidFill>
              </a:rPr>
              <a:t>Insulation Material </a:t>
            </a:r>
          </a:p>
          <a:p>
            <a:pPr marL="342900" indent="-342900">
              <a:buFontTx/>
              <a:buChar char="-"/>
            </a:pPr>
            <a:r>
              <a:rPr lang="en-US" dirty="0">
                <a:solidFill>
                  <a:schemeClr val="accent5"/>
                </a:solidFill>
              </a:rPr>
              <a:t>Insulation Thickness</a:t>
            </a:r>
          </a:p>
          <a:p>
            <a:pPr marL="342900" indent="-342900">
              <a:buFontTx/>
              <a:buChar char="-"/>
            </a:pPr>
            <a:r>
              <a:rPr lang="en-US" dirty="0">
                <a:solidFill>
                  <a:schemeClr val="accent6"/>
                </a:solidFill>
              </a:rPr>
              <a:t>Number of Houses Powered</a:t>
            </a:r>
          </a:p>
          <a:p>
            <a:endParaRPr lang="en-US" dirty="0"/>
          </a:p>
        </p:txBody>
      </p:sp>
      <p:pic>
        <p:nvPicPr>
          <p:cNvPr id="8" name="Content Placeholder 7">
            <a:extLst>
              <a:ext uri="{FF2B5EF4-FFF2-40B4-BE49-F238E27FC236}">
                <a16:creationId xmlns:a16="http://schemas.microsoft.com/office/drawing/2014/main" id="{52655990-01EA-BD40-BD31-95E63568BD54}"/>
              </a:ext>
            </a:extLst>
          </p:cNvPr>
          <p:cNvPicPr>
            <a:picLocks noGrp="1" noChangeAspect="1"/>
          </p:cNvPicPr>
          <p:nvPr>
            <p:ph sz="half" idx="2"/>
          </p:nvPr>
        </p:nvPicPr>
        <p:blipFill>
          <a:blip r:embed="rId2"/>
          <a:stretch>
            <a:fillRect/>
          </a:stretch>
        </p:blipFill>
        <p:spPr>
          <a:xfrm>
            <a:off x="5496725" y="1600201"/>
            <a:ext cx="6400800" cy="4085616"/>
          </a:xfrm>
          <a:prstGeom prst="rect">
            <a:avLst/>
          </a:prstGeom>
        </p:spPr>
      </p:pic>
    </p:spTree>
    <p:extLst>
      <p:ext uri="{BB962C8B-B14F-4D97-AF65-F5344CB8AC3E}">
        <p14:creationId xmlns:p14="http://schemas.microsoft.com/office/powerpoint/2010/main" val="1672333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52406-81AC-CD4B-9A3A-AE9C1AC0E699}"/>
              </a:ext>
            </a:extLst>
          </p:cNvPr>
          <p:cNvSpPr>
            <a:spLocks noGrp="1"/>
          </p:cNvSpPr>
          <p:nvPr>
            <p:ph type="title"/>
          </p:nvPr>
        </p:nvSpPr>
        <p:spPr/>
        <p:txBody>
          <a:bodyPr/>
          <a:lstStyle/>
          <a:p>
            <a:r>
              <a:rPr lang="en-US" dirty="0"/>
              <a:t>Power FINANCE CHALLENGE</a:t>
            </a:r>
          </a:p>
        </p:txBody>
      </p:sp>
      <p:pic>
        <p:nvPicPr>
          <p:cNvPr id="6" name="Content Placeholder 5">
            <a:extLst>
              <a:ext uri="{FF2B5EF4-FFF2-40B4-BE49-F238E27FC236}">
                <a16:creationId xmlns:a16="http://schemas.microsoft.com/office/drawing/2014/main" id="{4CD55F85-647A-E04C-BB02-EF678C2E842B}"/>
              </a:ext>
            </a:extLst>
          </p:cNvPr>
          <p:cNvPicPr>
            <a:picLocks noGrp="1" noChangeAspect="1"/>
          </p:cNvPicPr>
          <p:nvPr>
            <p:ph sz="half" idx="2"/>
          </p:nvPr>
        </p:nvPicPr>
        <p:blipFill>
          <a:blip r:embed="rId2"/>
          <a:stretch>
            <a:fillRect/>
          </a:stretch>
        </p:blipFill>
        <p:spPr>
          <a:xfrm>
            <a:off x="65315" y="1392593"/>
            <a:ext cx="7809366" cy="4915127"/>
          </a:xfrm>
          <a:prstGeom prst="rect">
            <a:avLst/>
          </a:prstGeom>
        </p:spPr>
      </p:pic>
      <p:pic>
        <p:nvPicPr>
          <p:cNvPr id="5" name="Picture 2" descr="https://lh5.googleusercontent.com/Ln4OflIR6L8zezyvF16l2bdWw0m5fkebTxIodx6_baqfqVEI2U7NVsutmkgPEBh6v-li8gwPbk75jq0DPjLvm3KB-2R1E8VHZCygkreBd8CJOtcy3nPObTOwew_yeXolwaLwuubl">
            <a:extLst>
              <a:ext uri="{FF2B5EF4-FFF2-40B4-BE49-F238E27FC236}">
                <a16:creationId xmlns:a16="http://schemas.microsoft.com/office/drawing/2014/main" id="{D1647AE3-E1D6-DA4D-B804-953EC51B94A9}"/>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7952642" y="1392585"/>
            <a:ext cx="4239358" cy="4621213"/>
          </a:xfrm>
          <a:prstGeom prst="rect">
            <a:avLst/>
          </a:prstGeom>
          <a:noFill/>
          <a:extLst>
            <a:ext uri="{909E8E84-426E-40DD-AFC4-6F175D3DCCD1}">
              <a14:hiddenFill xmlns:a14="http://schemas.microsoft.com/office/drawing/2010/main">
                <a:solidFill>
                  <a:srgbClr val="FFFFFF"/>
                </a:solidFill>
              </a14:hiddenFill>
            </a:ext>
          </a:extLst>
        </p:spPr>
      </p:pic>
      <p:sp>
        <p:nvSpPr>
          <p:cNvPr id="8" name="Left Arrow 7">
            <a:extLst>
              <a:ext uri="{FF2B5EF4-FFF2-40B4-BE49-F238E27FC236}">
                <a16:creationId xmlns:a16="http://schemas.microsoft.com/office/drawing/2014/main" id="{89F3CA27-BE21-644A-A694-C86184C65000}"/>
              </a:ext>
            </a:extLst>
          </p:cNvPr>
          <p:cNvSpPr/>
          <p:nvPr/>
        </p:nvSpPr>
        <p:spPr>
          <a:xfrm rot="21028154">
            <a:off x="6286497" y="2547257"/>
            <a:ext cx="3396342" cy="669471"/>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Left Arrow 8">
            <a:extLst>
              <a:ext uri="{FF2B5EF4-FFF2-40B4-BE49-F238E27FC236}">
                <a16:creationId xmlns:a16="http://schemas.microsoft.com/office/drawing/2014/main" id="{132A770E-4743-B34F-BF44-A88AD482A010}"/>
              </a:ext>
            </a:extLst>
          </p:cNvPr>
          <p:cNvSpPr/>
          <p:nvPr/>
        </p:nvSpPr>
        <p:spPr>
          <a:xfrm rot="21028154">
            <a:off x="6205676" y="2574115"/>
            <a:ext cx="4818426" cy="669471"/>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0" name="Left Arrow 9">
            <a:extLst>
              <a:ext uri="{FF2B5EF4-FFF2-40B4-BE49-F238E27FC236}">
                <a16:creationId xmlns:a16="http://schemas.microsoft.com/office/drawing/2014/main" id="{0FF57D6A-F652-1847-BB9A-E6F89D425DAB}"/>
              </a:ext>
            </a:extLst>
          </p:cNvPr>
          <p:cNvSpPr/>
          <p:nvPr/>
        </p:nvSpPr>
        <p:spPr>
          <a:xfrm rot="20828713">
            <a:off x="6067186" y="2632216"/>
            <a:ext cx="4379533" cy="669471"/>
          </a:xfrm>
          <a:prstGeom prst="lef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 name="Left Arrow 10">
            <a:extLst>
              <a:ext uri="{FF2B5EF4-FFF2-40B4-BE49-F238E27FC236}">
                <a16:creationId xmlns:a16="http://schemas.microsoft.com/office/drawing/2014/main" id="{7FE9664D-EF3C-F648-964A-C07155A787FA}"/>
              </a:ext>
            </a:extLst>
          </p:cNvPr>
          <p:cNvSpPr/>
          <p:nvPr/>
        </p:nvSpPr>
        <p:spPr>
          <a:xfrm rot="20828713">
            <a:off x="6205063" y="2721009"/>
            <a:ext cx="5538494" cy="669471"/>
          </a:xfrm>
          <a:prstGeom prst="lef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146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1" nodeType="clickEffect">
                                  <p:stCondLst>
                                    <p:cond delay="0"/>
                                  </p:stCondLst>
                                  <p:childTnLst>
                                    <p:animEffect transition="out" filter="dissolv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grpId="1" nodeType="clickEffect">
                                  <p:stCondLst>
                                    <p:cond delay="0"/>
                                  </p:stCondLst>
                                  <p:childTnLst>
                                    <p:animEffect transition="out" filter="dissolv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xit" presetSubtype="0" fill="hold" grpId="1" nodeType="clickEffect">
                                  <p:stCondLst>
                                    <p:cond delay="0"/>
                                  </p:stCondLst>
                                  <p:childTnLst>
                                    <p:animEffect transition="out" filter="dissolv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9" presetClass="exit" presetSubtype="0" fill="hold" grpId="1" nodeType="clickEffect">
                                  <p:stCondLst>
                                    <p:cond delay="0"/>
                                  </p:stCondLst>
                                  <p:childTnLst>
                                    <p:animEffect transition="out" filter="dissolve">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94381-497F-EA42-9C98-33816244739B}"/>
              </a:ext>
            </a:extLst>
          </p:cNvPr>
          <p:cNvSpPr>
            <a:spLocks noGrp="1"/>
          </p:cNvSpPr>
          <p:nvPr>
            <p:ph type="title"/>
          </p:nvPr>
        </p:nvSpPr>
        <p:spPr/>
        <p:txBody>
          <a:bodyPr/>
          <a:lstStyle/>
          <a:p>
            <a:r>
              <a:rPr lang="en-US" dirty="0"/>
              <a:t>POWER FINANCE CHALLENGE</a:t>
            </a:r>
          </a:p>
        </p:txBody>
      </p:sp>
      <p:pic>
        <p:nvPicPr>
          <p:cNvPr id="5" name="Content Placeholder 5">
            <a:extLst>
              <a:ext uri="{FF2B5EF4-FFF2-40B4-BE49-F238E27FC236}">
                <a16:creationId xmlns:a16="http://schemas.microsoft.com/office/drawing/2014/main" id="{88A792F3-D1B9-A04B-89A3-BB6A0E64827F}"/>
              </a:ext>
            </a:extLst>
          </p:cNvPr>
          <p:cNvPicPr>
            <a:picLocks noGrp="1" noChangeAspect="1"/>
          </p:cNvPicPr>
          <p:nvPr>
            <p:ph sz="half" idx="1"/>
          </p:nvPr>
        </p:nvPicPr>
        <p:blipFill>
          <a:blip r:embed="rId3"/>
          <a:stretch>
            <a:fillRect/>
          </a:stretch>
        </p:blipFill>
        <p:spPr>
          <a:xfrm>
            <a:off x="304799" y="1562248"/>
            <a:ext cx="7039113" cy="4430338"/>
          </a:xfrm>
          <a:prstGeom prst="rect">
            <a:avLst/>
          </a:prstGeom>
        </p:spPr>
      </p:pic>
      <p:pic>
        <p:nvPicPr>
          <p:cNvPr id="6" name="Picture 2" descr="https://lh5.googleusercontent.com/Ln4OflIR6L8zezyvF16l2bdWw0m5fkebTxIodx6_baqfqVEI2U7NVsutmkgPEBh6v-li8gwPbk75jq0DPjLvm3KB-2R1E8VHZCygkreBd8CJOtcy3nPObTOwew_yeXolwaLwuubl">
            <a:extLst>
              <a:ext uri="{FF2B5EF4-FFF2-40B4-BE49-F238E27FC236}">
                <a16:creationId xmlns:a16="http://schemas.microsoft.com/office/drawing/2014/main" id="{AE7FEA44-F5A0-6E4B-9240-E0572D74DF9E}"/>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7813422" y="1466810"/>
            <a:ext cx="4239358" cy="4621213"/>
          </a:xfrm>
          <a:prstGeom prst="rect">
            <a:avLst/>
          </a:prstGeom>
          <a:noFill/>
          <a:extLst>
            <a:ext uri="{909E8E84-426E-40DD-AFC4-6F175D3DCCD1}">
              <a14:hiddenFill xmlns:a14="http://schemas.microsoft.com/office/drawing/2010/main">
                <a:solidFill>
                  <a:srgbClr val="FFFFFF"/>
                </a:solidFill>
              </a14:hiddenFill>
            </a:ext>
          </a:extLst>
        </p:spPr>
      </p:pic>
      <p:sp>
        <p:nvSpPr>
          <p:cNvPr id="7" name="Curved Down Arrow 6">
            <a:extLst>
              <a:ext uri="{FF2B5EF4-FFF2-40B4-BE49-F238E27FC236}">
                <a16:creationId xmlns:a16="http://schemas.microsoft.com/office/drawing/2014/main" id="{5384F82E-A214-F247-9F37-29AE1BFD4E77}"/>
              </a:ext>
            </a:extLst>
          </p:cNvPr>
          <p:cNvSpPr/>
          <p:nvPr/>
        </p:nvSpPr>
        <p:spPr>
          <a:xfrm>
            <a:off x="5878287" y="2351311"/>
            <a:ext cx="3086100" cy="1387928"/>
          </a:xfrm>
          <a:prstGeom prst="curved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sp>
        <p:nvSpPr>
          <p:cNvPr id="8" name="Curved Down Arrow 7">
            <a:extLst>
              <a:ext uri="{FF2B5EF4-FFF2-40B4-BE49-F238E27FC236}">
                <a16:creationId xmlns:a16="http://schemas.microsoft.com/office/drawing/2014/main" id="{F9FBF909-73F5-1347-92B3-95A880911AB3}"/>
              </a:ext>
            </a:extLst>
          </p:cNvPr>
          <p:cNvSpPr/>
          <p:nvPr/>
        </p:nvSpPr>
        <p:spPr>
          <a:xfrm>
            <a:off x="6912429" y="2487382"/>
            <a:ext cx="3799114" cy="1387928"/>
          </a:xfrm>
          <a:prstGeom prst="curved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3898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eismc-blankppt-widescreen" id="{F52614E3-C645-014E-BDDD-983405C8E656}" vid="{35D15751-4CB6-F046-B31B-10F4C1935174}"/>
    </a:ext>
  </a:extLst>
</a:theme>
</file>

<file path=ppt/theme/theme2.xml><?xml version="1.0" encoding="utf-8"?>
<a:theme xmlns:a="http://schemas.openxmlformats.org/drawingml/2006/main" name="White 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eismc-blankppt-widescreen" id="{F52614E3-C645-014E-BDDD-983405C8E656}" vid="{5BA5D192-839C-1040-A605-391F700B84A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Custom Design</Template>
  <TotalTime>3459</TotalTime>
  <Words>579</Words>
  <Application>Microsoft Macintosh PowerPoint</Application>
  <PresentationFormat>Widescreen</PresentationFormat>
  <Paragraphs>70</Paragraphs>
  <Slides>15</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15</vt:i4>
      </vt:variant>
    </vt:vector>
  </HeadingPairs>
  <TitlesOfParts>
    <vt:vector size="21" baseType="lpstr">
      <vt:lpstr>Arial</vt:lpstr>
      <vt:lpstr>Calibri</vt:lpstr>
      <vt:lpstr>Lucida Grande</vt:lpstr>
      <vt:lpstr>Roboto Light</vt:lpstr>
      <vt:lpstr>Custom Design</vt:lpstr>
      <vt:lpstr>White Main</vt:lpstr>
      <vt:lpstr>Power Finance Challenge</vt:lpstr>
      <vt:lpstr>Power Finance Challenge</vt:lpstr>
      <vt:lpstr>Power Finance Challenge</vt:lpstr>
      <vt:lpstr>Power Finance Challenge</vt:lpstr>
      <vt:lpstr>Power Finance Challenge</vt:lpstr>
      <vt:lpstr>Power Finance Challenge</vt:lpstr>
      <vt:lpstr>Power Finance Challenge</vt:lpstr>
      <vt:lpstr>Power FINANCE CHALLENGE</vt:lpstr>
      <vt:lpstr>POWER FINANCE CHALLENGE</vt:lpstr>
      <vt:lpstr>Power Finance Challenge</vt:lpstr>
      <vt:lpstr>Power Finance Challenge</vt:lpstr>
      <vt:lpstr>Power Finance Challenge</vt:lpstr>
      <vt:lpstr>Power Finance Challenge</vt:lpstr>
      <vt:lpstr>Power Finance Challenge</vt:lpstr>
      <vt:lpstr>Power Finance Challenge</vt:lpstr>
    </vt:vector>
  </TitlesOfParts>
  <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AMP UP Your 6th Grade Curriculum with Integrated Practices</dc:title>
  <dc:creator>Jayma Koval</dc:creator>
  <cp:lastModifiedBy>Jayma Koval</cp:lastModifiedBy>
  <cp:revision>60</cp:revision>
  <dcterms:created xsi:type="dcterms:W3CDTF">2018-02-27T20:03:00Z</dcterms:created>
  <dcterms:modified xsi:type="dcterms:W3CDTF">2018-07-24T18:56:03Z</dcterms:modified>
</cp:coreProperties>
</file>